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4"/>
  </p:notesMasterIdLst>
  <p:handoutMasterIdLst>
    <p:handoutMasterId r:id="rId25"/>
  </p:handoutMasterIdLst>
  <p:sldIdLst>
    <p:sldId id="282" r:id="rId2"/>
    <p:sldId id="329" r:id="rId3"/>
    <p:sldId id="283" r:id="rId4"/>
    <p:sldId id="318" r:id="rId5"/>
    <p:sldId id="317" r:id="rId6"/>
    <p:sldId id="314" r:id="rId7"/>
    <p:sldId id="291" r:id="rId8"/>
    <p:sldId id="315" r:id="rId9"/>
    <p:sldId id="300" r:id="rId10"/>
    <p:sldId id="302" r:id="rId11"/>
    <p:sldId id="330" r:id="rId12"/>
    <p:sldId id="322" r:id="rId13"/>
    <p:sldId id="292" r:id="rId14"/>
    <p:sldId id="316" r:id="rId15"/>
    <p:sldId id="313" r:id="rId16"/>
    <p:sldId id="294" r:id="rId17"/>
    <p:sldId id="326" r:id="rId18"/>
    <p:sldId id="305" r:id="rId19"/>
    <p:sldId id="327" r:id="rId20"/>
    <p:sldId id="332" r:id="rId21"/>
    <p:sldId id="331" r:id="rId22"/>
    <p:sldId id="284"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123B0B-2B17-1EE5-B3EC-CB759C8D55D0}" name="권보경" initials="권보" userId="S::bbo1209@office.kw.ac.kr::20d8c782-9ea1-433c-bd30-186fa237034a" providerId="AD"/>
  <p188:author id="{75A49F81-EE47-AFD7-FC42-C3405AF02115}" name="게스트 사용자" initials="게사" userId="S::urn:spo:anon#cee505fac1e50d7ad0505048d9def09d7cd9203dec87807fd829847682ed91a9::" providerId="AD"/>
  <p188:author id="{F42710ED-ADE7-13A4-64E1-42EFCE9EAFDC}" name="게스트 사용자" initials="게사" userId="S::urn:spo:anon#26b3571c3ff58a7a70b231303ff34dc6b4aca22bd3d2ed2da92be1768d2ff5be::" providerId="AD"/>
  <p188:author id="{C4EAD7F8-6855-1C8A-C0B4-192DB6F3CAB6}" name="게스트 사용자" initials="게사" userId="S::urn:spo:anon#36afab00d95ec2e3a9a2961c4d9156bbd857fd8cf0cccd106b3063bc12297e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3D5"/>
    <a:srgbClr val="E8E1D3"/>
    <a:srgbClr val="F0CCB4"/>
    <a:srgbClr val="F2B48A"/>
    <a:srgbClr val="E3D5BE"/>
    <a:srgbClr val="D3E2ED"/>
    <a:srgbClr val="ECE3D3"/>
    <a:srgbClr val="C3E3E0"/>
    <a:srgbClr val="F5B949"/>
    <a:srgbClr val="D3E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515ADB-315E-FB4F-931C-3CF253CDA905}" v="22" dt="2022-10-26T15:11:59.721"/>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6408" autoAdjust="0"/>
  </p:normalViewPr>
  <p:slideViewPr>
    <p:cSldViewPr snapToGrid="0">
      <p:cViewPr varScale="1">
        <p:scale>
          <a:sx n="99" d="100"/>
          <a:sy n="99" d="100"/>
        </p:scale>
        <p:origin x="1444" y="64"/>
      </p:cViewPr>
      <p:guideLst/>
    </p:cSldViewPr>
  </p:slideViewPr>
  <p:outlineViewPr>
    <p:cViewPr>
      <p:scale>
        <a:sx n="33" d="100"/>
        <a:sy n="33" d="100"/>
      </p:scale>
      <p:origin x="0" y="-8816"/>
    </p:cViewPr>
  </p:outlineViewPr>
  <p:notesTextViewPr>
    <p:cViewPr>
      <p:scale>
        <a:sx n="75" d="100"/>
        <a:sy n="75" d="100"/>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percentStacked"/>
        <c:varyColors val="0"/>
        <c:ser>
          <c:idx val="0"/>
          <c:order val="0"/>
          <c:tx>
            <c:strRef>
              <c:f>Sheet1!$B$1</c:f>
              <c:strCache>
                <c:ptCount val="1"/>
                <c:pt idx="0">
                  <c:v>Coyotes</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2">
                        <a:lumMod val="20000"/>
                        <a:lumOff val="80000"/>
                      </a:schemeClr>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Sheet1!$B$2:$B$6</c:f>
              <c:numCache>
                <c:formatCode>#,##0</c:formatCode>
                <c:ptCount val="5"/>
                <c:pt idx="0">
                  <c:v>16880</c:v>
                </c:pt>
                <c:pt idx="1">
                  <c:v>126810</c:v>
                </c:pt>
                <c:pt idx="2">
                  <c:v>52830</c:v>
                </c:pt>
                <c:pt idx="3">
                  <c:v>33498</c:v>
                </c:pt>
                <c:pt idx="4">
                  <c:v>84534</c:v>
                </c:pt>
              </c:numCache>
            </c:numRef>
          </c:val>
          <c:extLst>
            <c:ext xmlns:c16="http://schemas.microsoft.com/office/drawing/2014/chart" uri="{C3380CC4-5D6E-409C-BE32-E72D297353CC}">
              <c16:uniqueId val="{00000000-4FA8-4DEA-8F24-ED532E0D8D34}"/>
            </c:ext>
          </c:extLst>
        </c:ser>
        <c:ser>
          <c:idx val="1"/>
          <c:order val="1"/>
          <c:tx>
            <c:strRef>
              <c:f>Sheet1!$C$1</c:f>
              <c:strCache>
                <c:ptCount val="1"/>
                <c:pt idx="0">
                  <c:v>Other Predators</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Sheet1!$C$2:$C$6</c:f>
              <c:numCache>
                <c:formatCode>#,##0</c:formatCode>
                <c:ptCount val="5"/>
                <c:pt idx="0">
                  <c:v>24800</c:v>
                </c:pt>
                <c:pt idx="1">
                  <c:v>112190</c:v>
                </c:pt>
                <c:pt idx="2">
                  <c:v>69802</c:v>
                </c:pt>
                <c:pt idx="3">
                  <c:v>28214</c:v>
                </c:pt>
                <c:pt idx="4">
                  <c:v>48149</c:v>
                </c:pt>
              </c:numCache>
            </c:numRef>
          </c:val>
          <c:extLst>
            <c:ext xmlns:c16="http://schemas.microsoft.com/office/drawing/2014/chart" uri="{C3380CC4-5D6E-409C-BE32-E72D297353CC}">
              <c16:uniqueId val="{00000001-4FA8-4DEA-8F24-ED532E0D8D34}"/>
            </c:ext>
          </c:extLst>
        </c:ser>
        <c:dLbls>
          <c:dLblPos val="ctr"/>
          <c:showLegendKey val="0"/>
          <c:showVal val="1"/>
          <c:showCatName val="0"/>
          <c:showSerName val="0"/>
          <c:showPercent val="0"/>
          <c:showBubbleSize val="0"/>
        </c:dLbls>
        <c:gapWidth val="70"/>
        <c:overlap val="100"/>
        <c:axId val="388601592"/>
        <c:axId val="388601920"/>
      </c:barChart>
      <c:catAx>
        <c:axId val="3886015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920"/>
        <c:crosses val="autoZero"/>
        <c:auto val="1"/>
        <c:lblAlgn val="ctr"/>
        <c:lblOffset val="0"/>
        <c:noMultiLvlLbl val="0"/>
      </c:catAx>
      <c:valAx>
        <c:axId val="388601920"/>
        <c:scaling>
          <c:orientation val="minMax"/>
        </c:scaling>
        <c:delete val="0"/>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high"/>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592"/>
        <c:crosses val="autoZero"/>
        <c:crossBetween val="between"/>
      </c:valAx>
      <c:spPr>
        <a:noFill/>
        <a:ln>
          <a:noFill/>
        </a:ln>
        <a:effectLst/>
      </c:spPr>
    </c:plotArea>
    <c:legend>
      <c:legendPos val="b"/>
      <c:layout>
        <c:manualLayout>
          <c:xMode val="edge"/>
          <c:yMode val="edge"/>
          <c:x val="0.2570022052943175"/>
          <c:y val="0.90054312096410272"/>
          <c:w val="0.48599545052143445"/>
          <c:h val="7.7638122464500137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a:latin typeface="Times New Roman" panose="02020603050405020304" pitchFamily="18" charset="0"/>
          <a:cs typeface="Times New Roman" panose="02020603050405020304" pitchFamily="18" charset="0"/>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10/26/2022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10/26/2022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300876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567677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2605129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2557351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650552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1212239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cs typeface="Calibri" panose="020F0502020204030204"/>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542819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3529023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indent="0">
              <a:buFont typeface="Arial"/>
              <a:buNone/>
            </a:pPr>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4180143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2773284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1981643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3024454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384802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85600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a:t>
            </a:fld>
            <a:endParaRPr lang="en-US"/>
          </a:p>
        </p:txBody>
      </p:sp>
    </p:spTree>
    <p:extLst>
      <p:ext uri="{BB962C8B-B14F-4D97-AF65-F5344CB8AC3E}">
        <p14:creationId xmlns:p14="http://schemas.microsoft.com/office/powerpoint/2010/main" val="46449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280156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90072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960969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1093126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10/26/2022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3777299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err="1">
                <a:latin typeface="Franklin Gothic Medium" panose="020B0603020102020204" pitchFamily="34" charset="0"/>
              </a:rPr>
              <a:t>polytechnic.purdue.edu</a:t>
            </a:r>
            <a:endParaRPr lang="en-US" sz="1200">
              <a:latin typeface="Franklin Gothic Medium" panose="020B0603020102020204" pitchFamily="34" charset="0"/>
            </a:endParaRPr>
          </a:p>
          <a:p>
            <a:pPr>
              <a:tabLst>
                <a:tab pos="1329929" algn="l"/>
              </a:tabLst>
            </a:pPr>
            <a:endParaRPr lang="en-US" sz="900">
              <a:latin typeface="Franklin Gothic Medium" panose="020B0603020102020204" pitchFamily="34" charset="0"/>
            </a:endParaRPr>
          </a:p>
          <a:p>
            <a:pPr marL="0" indent="0">
              <a:tabLst>
                <a:tab pos="1425575" algn="l"/>
                <a:tab pos="1598613" algn="l"/>
              </a:tabLst>
            </a:pPr>
            <a:r>
              <a:rPr lang="en-US" sz="1050">
                <a:latin typeface="Franklin Gothic Medium" panose="020B0603020102020204" pitchFamily="34" charset="0"/>
              </a:rPr>
              <a:t>	</a:t>
            </a:r>
            <a:r>
              <a:rPr lang="en-US" sz="1200">
                <a:latin typeface="Franklin Gothic Medium" panose="020B0603020102020204" pitchFamily="34" charset="0"/>
              </a:rPr>
              <a:t>/ 	</a:t>
            </a:r>
            <a:r>
              <a:rPr lang="en-US" sz="1200" err="1">
                <a:latin typeface="Franklin Gothic Medium" panose="020B0603020102020204" pitchFamily="34" charset="0"/>
              </a:rPr>
              <a:t>TechPurdue</a:t>
            </a:r>
            <a:endParaRPr lang="en-US" sz="1200">
              <a:latin typeface="Franklin Gothic Medium" panose="020B0603020102020204" pitchFamily="34" charset="0"/>
            </a:endParaRPr>
          </a:p>
          <a:p>
            <a:pPr>
              <a:tabLst>
                <a:tab pos="1329929" algn="l"/>
              </a:tabLst>
            </a:pPr>
            <a:endParaRPr lang="en-US" sz="105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err="1"/>
              <a:t>email@purdue.edu</a:t>
            </a:r>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742305" y="1669376"/>
            <a:ext cx="7371696" cy="2166747"/>
          </a:xfrm>
        </p:spPr>
        <p:txBody>
          <a:bodyPr/>
          <a:lstStyle/>
          <a:p>
            <a:r>
              <a:rPr lang="en-US" sz="4400" i="0" dirty="0">
                <a:latin typeface="Franklin Gothic Medium"/>
              </a:rPr>
              <a:t>Deep Learning Based Feature Extraction Methods for</a:t>
            </a:r>
            <a:br>
              <a:rPr lang="en-US" sz="4400" i="0" dirty="0">
                <a:latin typeface="Franklin Gothic Medium"/>
              </a:rPr>
            </a:br>
            <a:r>
              <a:rPr lang="en-US" sz="4400" i="0" dirty="0">
                <a:latin typeface="Franklin Gothic Medium"/>
              </a:rPr>
              <a:t>Coyote Howling Detection</a:t>
            </a:r>
            <a:endParaRPr lang="en-US" altLang="ko-KR" sz="4400" i="0" dirty="0">
              <a:latin typeface="Franklin Gothic Medium"/>
            </a:endParaRPr>
          </a:p>
          <a:p>
            <a:endParaRPr lang="en-US" altLang="ko-KR" sz="4400" dirty="0"/>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a:xfrm>
            <a:off x="1116116" y="3429000"/>
            <a:ext cx="5322202" cy="805349"/>
          </a:xfrm>
        </p:spPr>
        <p:txBody>
          <a:bodyPr/>
          <a:lstStyle/>
          <a:p>
            <a:r>
              <a:rPr lang="en-US" b="0" i="1" dirty="0">
                <a:latin typeface="Franklin Gothic Medium"/>
              </a:rPr>
              <a:t>Mid-Presentation</a:t>
            </a:r>
            <a:endParaRPr lang="en-US" b="0" dirty="0"/>
          </a:p>
          <a:p>
            <a:endParaRPr lang="en-US" dirty="0"/>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p:txBody>
          <a:bodyPr/>
          <a:lstStyle/>
          <a:p>
            <a:r>
              <a:rPr lang="en-US"/>
              <a:t>Coyote2-Machine Learning</a:t>
            </a:r>
          </a:p>
        </p:txBody>
      </p:sp>
      <p:sp>
        <p:nvSpPr>
          <p:cNvPr id="6" name="Text Placeholder 5">
            <a:extLst>
              <a:ext uri="{FF2B5EF4-FFF2-40B4-BE49-F238E27FC236}">
                <a16:creationId xmlns:a16="http://schemas.microsoft.com/office/drawing/2014/main" id="{EE03A10C-5296-3942-9199-4D3D27F7F9E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1C5A55-704C-C46D-A553-8AF0632BB640}"/>
              </a:ext>
            </a:extLst>
          </p:cNvPr>
          <p:cNvSpPr>
            <a:spLocks noGrp="1"/>
          </p:cNvSpPr>
          <p:nvPr>
            <p:ph type="ctrTitle"/>
          </p:nvPr>
        </p:nvSpPr>
        <p:spPr/>
        <p:txBody>
          <a:bodyPr/>
          <a:lstStyle/>
          <a:p>
            <a:r>
              <a:rPr lang="en-US" altLang="ko-KR" dirty="0">
                <a:latin typeface="Franklin Gothic Medium"/>
                <a:ea typeface="돋움"/>
              </a:rPr>
              <a:t>Methodology</a:t>
            </a:r>
            <a:endParaRPr lang="ko-KR" altLang="en-US" dirty="0"/>
          </a:p>
        </p:txBody>
      </p:sp>
      <p:sp>
        <p:nvSpPr>
          <p:cNvPr id="3" name="부제목 2">
            <a:extLst>
              <a:ext uri="{FF2B5EF4-FFF2-40B4-BE49-F238E27FC236}">
                <a16:creationId xmlns:a16="http://schemas.microsoft.com/office/drawing/2014/main" id="{25DA1214-CE5E-A231-1D86-72EC0D1AD70F}"/>
              </a:ext>
            </a:extLst>
          </p:cNvPr>
          <p:cNvSpPr>
            <a:spLocks noGrp="1"/>
          </p:cNvSpPr>
          <p:nvPr>
            <p:ph type="subTitle" idx="1"/>
          </p:nvPr>
        </p:nvSpPr>
        <p:spPr/>
        <p:txBody>
          <a:bodyPr/>
          <a:lstStyle/>
          <a:p>
            <a:r>
              <a:rPr lang="en-US" dirty="0">
                <a:latin typeface="Franklin Gothic Demi Cond"/>
                <a:ea typeface="돋움"/>
              </a:rPr>
              <a:t>💡 </a:t>
            </a:r>
            <a:r>
              <a:rPr lang="en-US" altLang="ko-KR" dirty="0">
                <a:latin typeface="Franklin Gothic Demi Cond"/>
                <a:ea typeface="돋움"/>
              </a:rPr>
              <a:t>Machine Learning – Overall architecture</a:t>
            </a:r>
            <a:endParaRPr lang="ko-KR" altLang="en-US" dirty="0">
              <a:ea typeface="돋움"/>
            </a:endParaRPr>
          </a:p>
        </p:txBody>
      </p:sp>
      <p:sp>
        <p:nvSpPr>
          <p:cNvPr id="6" name="슬라이드 번호 개체 틀 5">
            <a:extLst>
              <a:ext uri="{FF2B5EF4-FFF2-40B4-BE49-F238E27FC236}">
                <a16:creationId xmlns:a16="http://schemas.microsoft.com/office/drawing/2014/main" id="{FB26DAE6-13B7-07D5-9A76-60B353557187}"/>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8" name="그림 7">
            <a:extLst>
              <a:ext uri="{FF2B5EF4-FFF2-40B4-BE49-F238E27FC236}">
                <a16:creationId xmlns:a16="http://schemas.microsoft.com/office/drawing/2014/main" id="{081F309E-0CF2-C5A5-B863-4A89ACA718FD}"/>
              </a:ext>
            </a:extLst>
          </p:cNvPr>
          <p:cNvPicPr>
            <a:picLocks noChangeAspect="1"/>
          </p:cNvPicPr>
          <p:nvPr/>
        </p:nvPicPr>
        <p:blipFill>
          <a:blip r:embed="rId3"/>
          <a:stretch>
            <a:fillRect/>
          </a:stretch>
        </p:blipFill>
        <p:spPr>
          <a:xfrm>
            <a:off x="91207" y="1912334"/>
            <a:ext cx="9052793" cy="3915451"/>
          </a:xfrm>
          <a:prstGeom prst="rect">
            <a:avLst/>
          </a:prstGeom>
        </p:spPr>
      </p:pic>
      <p:sp>
        <p:nvSpPr>
          <p:cNvPr id="4" name="직사각형 3">
            <a:extLst>
              <a:ext uri="{FF2B5EF4-FFF2-40B4-BE49-F238E27FC236}">
                <a16:creationId xmlns:a16="http://schemas.microsoft.com/office/drawing/2014/main" id="{F4F5C9DF-BA4D-1996-3AFA-04259861CE6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8100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librosa.feature.mfcc — librosa 0.9.2 documentation">
            <a:extLst>
              <a:ext uri="{FF2B5EF4-FFF2-40B4-BE49-F238E27FC236}">
                <a16:creationId xmlns:a16="http://schemas.microsoft.com/office/drawing/2014/main" id="{B2921532-468C-F39C-4A77-5335877F30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87" b="54364"/>
          <a:stretch/>
        </p:blipFill>
        <p:spPr bwMode="auto">
          <a:xfrm>
            <a:off x="5138042" y="2049615"/>
            <a:ext cx="3963943" cy="124715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ibrosa.feature.mfcc — librosa 0.9.2 documentation">
            <a:extLst>
              <a:ext uri="{FF2B5EF4-FFF2-40B4-BE49-F238E27FC236}">
                <a16:creationId xmlns:a16="http://schemas.microsoft.com/office/drawing/2014/main" id="{845AEB2C-3EE5-5A89-8A07-27959006B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01" t="50555"/>
          <a:stretch/>
        </p:blipFill>
        <p:spPr bwMode="auto">
          <a:xfrm>
            <a:off x="5525695" y="3668797"/>
            <a:ext cx="3575452" cy="1469984"/>
          </a:xfrm>
          <a:prstGeom prst="rect">
            <a:avLst/>
          </a:prstGeom>
          <a:noFill/>
          <a:extLst>
            <a:ext uri="{909E8E84-426E-40DD-AFC4-6F175D3DCCD1}">
              <a14:hiddenFill xmlns:a14="http://schemas.microsoft.com/office/drawing/2010/main">
                <a:solidFill>
                  <a:srgbClr val="FFFFFF"/>
                </a:solidFill>
              </a14:hiddenFill>
            </a:ext>
          </a:extLst>
        </p:spPr>
      </p:pic>
      <p:sp>
        <p:nvSpPr>
          <p:cNvPr id="47" name="직사각형 46">
            <a:extLst>
              <a:ext uri="{FF2B5EF4-FFF2-40B4-BE49-F238E27FC236}">
                <a16:creationId xmlns:a16="http://schemas.microsoft.com/office/drawing/2014/main" id="{23EC0368-F3D3-E810-D9D1-5B920F5C79DC}"/>
              </a:ext>
            </a:extLst>
          </p:cNvPr>
          <p:cNvSpPr/>
          <p:nvPr/>
        </p:nvSpPr>
        <p:spPr>
          <a:xfrm>
            <a:off x="251460" y="6010345"/>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t>Methodology</a:t>
            </a:r>
            <a:endParaRPr lang="ko-KR" altLang="en-US"/>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13" name="TextBox 12">
            <a:extLst>
              <a:ext uri="{FF2B5EF4-FFF2-40B4-BE49-F238E27FC236}">
                <a16:creationId xmlns:a16="http://schemas.microsoft.com/office/drawing/2014/main" id="{A5FCBA3B-E684-B063-EFA5-1BA3942E327C}"/>
              </a:ext>
            </a:extLst>
          </p:cNvPr>
          <p:cNvSpPr txBox="1"/>
          <p:nvPr/>
        </p:nvSpPr>
        <p:spPr>
          <a:xfrm>
            <a:off x="611994" y="1552732"/>
            <a:ext cx="5130061" cy="892552"/>
          </a:xfrm>
          <a:prstGeom prst="rect">
            <a:avLst/>
          </a:prstGeom>
          <a:noFill/>
        </p:spPr>
        <p:txBody>
          <a:bodyPr wrap="square" lIns="91440" tIns="45720" rIns="91440" bIns="45720" anchor="t">
            <a:spAutoFit/>
          </a:bodyPr>
          <a:lstStyle/>
          <a:p>
            <a:pPr marR="0" lvl="0" algn="l" defTabSz="457200" rtl="0" eaLnBrk="1" fontAlgn="auto" latinLnBrk="0" hangingPunct="1">
              <a:lnSpc>
                <a:spcPct val="100000"/>
              </a:lnSpc>
              <a:spcBef>
                <a:spcPts val="0"/>
              </a:spcBef>
              <a:spcAft>
                <a:spcPts val="0"/>
              </a:spcAft>
              <a:buClrTx/>
              <a:buSzTx/>
              <a:tabLst/>
              <a:defRPr/>
            </a:pPr>
            <a:endParaRPr lang="ko-KR" altLang="en-US" sz="1600" b="0" i="0" u="none" strike="noStrike" kern="1200" cap="none" spc="0" normalizeH="0" baseline="0" noProof="0">
              <a:ln>
                <a:noFill/>
              </a:ln>
              <a:solidFill>
                <a:srgbClr val="000000"/>
              </a:solidFill>
              <a:effectLst/>
              <a:uLnTx/>
              <a:uFillTx/>
              <a:latin typeface="Franklin Gothic Medium Cond"/>
              <a:ea typeface="돋움" panose="020B0600000101010101" pitchFamily="50" charset="-127"/>
            </a:endParaRPr>
          </a:p>
          <a:p>
            <a:pPr>
              <a:defRPr/>
            </a:pPr>
            <a:endParaRPr lang="en-US" altLang="ko-KR">
              <a:solidFill>
                <a:srgbClr val="262626"/>
              </a:solidFill>
              <a:latin typeface="Franklin Gothic Medium" panose="020B0603020102020204" pitchFamily="34" charset="0"/>
              <a:ea typeface="돋움" panose="020B0600000101010101" pitchFamily="50" charset="-127"/>
            </a:endParaRPr>
          </a:p>
          <a:p>
            <a:pPr marL="274320" indent="-274320">
              <a:buFont typeface="Wingdings" charset="2"/>
              <a:buChar char="§"/>
              <a:defRPr/>
            </a:pPr>
            <a:endParaRPr lang="en-US" altLang="ko-KR">
              <a:solidFill>
                <a:srgbClr val="000000"/>
              </a:solidFill>
              <a:latin typeface="Franklin Gothic Medium Cond" panose="020B0606030402020204" pitchFamily="34" charset="0"/>
              <a:ea typeface="돋움" panose="020B0600000101010101" pitchFamily="50" charset="-127"/>
            </a:endParaRPr>
          </a:p>
        </p:txBody>
      </p:sp>
      <p:sp>
        <p:nvSpPr>
          <p:cNvPr id="35" name="TextBox 34">
            <a:extLst>
              <a:ext uri="{FF2B5EF4-FFF2-40B4-BE49-F238E27FC236}">
                <a16:creationId xmlns:a16="http://schemas.microsoft.com/office/drawing/2014/main" id="{F71EF2E4-F56E-A32C-FF12-0B1FABB21F37}"/>
              </a:ext>
            </a:extLst>
          </p:cNvPr>
          <p:cNvSpPr txBox="1"/>
          <p:nvPr/>
        </p:nvSpPr>
        <p:spPr>
          <a:xfrm>
            <a:off x="6288150" y="1752083"/>
            <a:ext cx="1663725" cy="338554"/>
          </a:xfrm>
          <a:prstGeom prst="rect">
            <a:avLst/>
          </a:prstGeom>
          <a:solidFill>
            <a:schemeClr val="accent6"/>
          </a:solidFill>
        </p:spPr>
        <p:txBody>
          <a:bodyPr wrap="none" rtlCol="0">
            <a:spAutoFit/>
          </a:bodyPr>
          <a:lstStyle/>
          <a:p>
            <a:r>
              <a:rPr lang="en-US" altLang="ko-KR" sz="1600" b="1"/>
              <a:t>Mel Spectrogram</a:t>
            </a:r>
            <a:endParaRPr lang="ko-KR" altLang="en-US" sz="1600" b="1"/>
          </a:p>
        </p:txBody>
      </p:sp>
      <p:sp>
        <p:nvSpPr>
          <p:cNvPr id="36" name="TextBox 35">
            <a:extLst>
              <a:ext uri="{FF2B5EF4-FFF2-40B4-BE49-F238E27FC236}">
                <a16:creationId xmlns:a16="http://schemas.microsoft.com/office/drawing/2014/main" id="{5A9FE9EF-41B6-D9AF-4660-9FE2C32A2931}"/>
              </a:ext>
            </a:extLst>
          </p:cNvPr>
          <p:cNvSpPr txBox="1"/>
          <p:nvPr/>
        </p:nvSpPr>
        <p:spPr>
          <a:xfrm>
            <a:off x="6773603" y="3391706"/>
            <a:ext cx="692818" cy="338554"/>
          </a:xfrm>
          <a:prstGeom prst="rect">
            <a:avLst/>
          </a:prstGeom>
          <a:noFill/>
        </p:spPr>
        <p:txBody>
          <a:bodyPr wrap="none" rtlCol="0">
            <a:spAutoFit/>
          </a:bodyPr>
          <a:lstStyle/>
          <a:p>
            <a:r>
              <a:rPr lang="en-US" altLang="ko-KR" sz="1600" b="1"/>
              <a:t>MFCC</a:t>
            </a:r>
            <a:endParaRPr lang="ko-KR" altLang="en-US" sz="1600" b="1"/>
          </a:p>
        </p:txBody>
      </p:sp>
      <p:sp>
        <p:nvSpPr>
          <p:cNvPr id="45" name="TextBox 44">
            <a:extLst>
              <a:ext uri="{FF2B5EF4-FFF2-40B4-BE49-F238E27FC236}">
                <a16:creationId xmlns:a16="http://schemas.microsoft.com/office/drawing/2014/main" id="{C88283F4-56E5-8603-88EB-78BC2E15A99F}"/>
              </a:ext>
            </a:extLst>
          </p:cNvPr>
          <p:cNvSpPr txBox="1"/>
          <p:nvPr/>
        </p:nvSpPr>
        <p:spPr>
          <a:xfrm>
            <a:off x="824668" y="5551503"/>
            <a:ext cx="8021843" cy="1046440"/>
          </a:xfrm>
          <a:prstGeom prst="rect">
            <a:avLst/>
          </a:prstGeom>
          <a:noFill/>
        </p:spPr>
        <p:txBody>
          <a:bodyPr wrap="square" lIns="91440" tIns="45720" rIns="91440" bIns="45720" anchor="t">
            <a:spAutoFit/>
          </a:bodyPr>
          <a:lstStyle/>
          <a:p>
            <a:pPr marR="0" lvl="0" algn="l" defTabSz="457200" rtl="0" eaLnBrk="1" fontAlgn="auto" latinLnBrk="0" hangingPunct="1">
              <a:lnSpc>
                <a:spcPct val="100000"/>
              </a:lnSpc>
              <a:spcBef>
                <a:spcPts val="0"/>
              </a:spcBef>
              <a:spcAft>
                <a:spcPts val="0"/>
              </a:spcAft>
              <a:buClrTx/>
              <a:buSzTx/>
              <a:tabLst/>
              <a:defRPr/>
            </a:pPr>
            <a:r>
              <a:rPr kumimoji="0" lang="en-US" altLang="ko-KR" sz="2400" b="0" i="1" u="sng" strike="noStrike" kern="1200" cap="none" spc="0" normalizeH="0" baseline="0" noProof="0" dirty="0">
                <a:ln>
                  <a:noFill/>
                </a:ln>
                <a:solidFill>
                  <a:srgbClr val="000000"/>
                </a:solidFill>
                <a:effectLst/>
                <a:uLnTx/>
                <a:uFillTx/>
                <a:latin typeface="Franklin Gothic Medium Cond" panose="020B0606030402020204" pitchFamily="34" charset="0"/>
                <a:ea typeface="돋움" panose="020B0600000101010101" pitchFamily="50" charset="-127"/>
                <a:cs typeface="+mn-cs"/>
              </a:rPr>
              <a:t>Combination of Features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Franklin Gothic Medium"/>
                <a:ea typeface="돋움"/>
              </a:rPr>
              <a:t>		</a:t>
            </a:r>
            <a:r>
              <a:rPr lang="en-US" altLang="ko-KR" dirty="0">
                <a:solidFill>
                  <a:srgbClr val="000000"/>
                </a:solidFill>
                <a:latin typeface="Franklin Gothic Medium"/>
                <a:ea typeface="돋움"/>
              </a:rPr>
              <a:t>Research</a:t>
            </a:r>
            <a:r>
              <a:rPr kumimoji="0" lang="en-US" altLang="ko-KR" b="0" i="0" u="none" strike="noStrike" kern="1200" cap="none" spc="0" normalizeH="0" baseline="0" noProof="0" dirty="0">
                <a:ln>
                  <a:noFill/>
                </a:ln>
                <a:solidFill>
                  <a:srgbClr val="000000"/>
                </a:solidFill>
                <a:effectLst/>
                <a:uLnTx/>
                <a:uFillTx/>
                <a:latin typeface="Franklin Gothic Medium"/>
                <a:ea typeface="돋움"/>
              </a:rPr>
              <a:t> have shown that the combination of several features </a:t>
            </a:r>
            <a:br>
              <a:rPr lang="en-US" altLang="ko-KR" b="0" i="0" u="none" strike="noStrike" kern="1200" cap="none" spc="0" normalizeH="0" baseline="0" noProof="0" dirty="0">
                <a:ln>
                  <a:noFill/>
                </a:ln>
                <a:effectLst/>
                <a:uLnTx/>
                <a:uFillTx/>
                <a:latin typeface="Franklin Gothic Medium" panose="020B0603020102020204" pitchFamily="34" charset="0"/>
                <a:ea typeface="돋움" panose="020B0600000101010101" pitchFamily="50" charset="-127"/>
              </a:rPr>
            </a:br>
            <a:r>
              <a:rPr kumimoji="0" lang="en-US" altLang="ko-KR" b="0" i="0" u="none" strike="noStrike" kern="1200" cap="none" spc="0" normalizeH="0" baseline="0" noProof="0" dirty="0">
                <a:ln>
                  <a:noFill/>
                </a:ln>
                <a:solidFill>
                  <a:srgbClr val="000000"/>
                </a:solidFill>
                <a:effectLst/>
                <a:uLnTx/>
                <a:uFillTx/>
                <a:latin typeface="Franklin Gothic Medium"/>
                <a:ea typeface="돋움"/>
              </a:rPr>
              <a:t>		makes </a:t>
            </a:r>
            <a:r>
              <a:rPr kumimoji="0" lang="en-US" altLang="ko-KR" b="0" i="0" u="none" strike="noStrike" kern="1200" cap="none" spc="0" normalizeH="0" baseline="0" noProof="0" dirty="0">
                <a:ln>
                  <a:noFill/>
                </a:ln>
                <a:solidFill>
                  <a:srgbClr val="000000"/>
                </a:solidFill>
                <a:effectLst/>
                <a:highlight>
                  <a:srgbClr val="ECE3D3"/>
                </a:highlight>
                <a:uLnTx/>
                <a:uFillTx/>
                <a:latin typeface="Franklin Gothic Medium"/>
                <a:ea typeface="돋움"/>
              </a:rPr>
              <a:t>better performance</a:t>
            </a:r>
            <a:endParaRPr kumimoji="0" lang="ko-KR" altLang="en-US" b="0" i="0" u="none" strike="noStrike" kern="1200" cap="none" spc="0" normalizeH="0" baseline="0" noProof="0" dirty="0">
              <a:ln>
                <a:noFill/>
              </a:ln>
              <a:solidFill>
                <a:srgbClr val="000000"/>
              </a:solidFill>
              <a:effectLst/>
              <a:highlight>
                <a:srgbClr val="ECE3D3"/>
              </a:highlight>
              <a:uLnTx/>
              <a:uFillTx/>
              <a:latin typeface="Franklin Gothic Medium"/>
              <a:ea typeface="돋움"/>
            </a:endParaRPr>
          </a:p>
        </p:txBody>
      </p:sp>
      <p:sp>
        <p:nvSpPr>
          <p:cNvPr id="46" name="화살표: 오른쪽 45">
            <a:extLst>
              <a:ext uri="{FF2B5EF4-FFF2-40B4-BE49-F238E27FC236}">
                <a16:creationId xmlns:a16="http://schemas.microsoft.com/office/drawing/2014/main" id="{3E1B9930-9D61-DCE4-0523-B48A989DDEB8}"/>
              </a:ext>
            </a:extLst>
          </p:cNvPr>
          <p:cNvSpPr/>
          <p:nvPr/>
        </p:nvSpPr>
        <p:spPr>
          <a:xfrm>
            <a:off x="1234943" y="6182243"/>
            <a:ext cx="367553" cy="23308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부제목 2">
            <a:extLst>
              <a:ext uri="{FF2B5EF4-FFF2-40B4-BE49-F238E27FC236}">
                <a16:creationId xmlns:a16="http://schemas.microsoft.com/office/drawing/2014/main" id="{9AE8E595-059F-C7D7-1BF0-21B3F5E9803F}"/>
              </a:ext>
            </a:extLst>
          </p:cNvPr>
          <p:cNvSpPr>
            <a:spLocks noGrp="1"/>
          </p:cNvSpPr>
          <p:nvPr>
            <p:ph type="subTitle" idx="1"/>
          </p:nvPr>
        </p:nvSpPr>
        <p:spPr>
          <a:xfrm>
            <a:off x="676408" y="1080538"/>
            <a:ext cx="2816785" cy="338554"/>
          </a:xfrm>
        </p:spPr>
        <p:txBody>
          <a:bodyPr/>
          <a:lstStyle/>
          <a:p>
            <a:r>
              <a:rPr lang="en-US">
                <a:latin typeface="Franklin Gothic Demi Cond"/>
              </a:rPr>
              <a:t>💡 </a:t>
            </a:r>
            <a:r>
              <a:rPr lang="en-US" altLang="ko-KR">
                <a:latin typeface="Franklin Gothic Demi Cond"/>
                <a:ea typeface="돋움"/>
              </a:rPr>
              <a:t>Feature Extraction</a:t>
            </a:r>
            <a:endParaRPr lang="ko-KR" altLang="en-US">
              <a:latin typeface="Franklin Gothic Demi Cond"/>
              <a:ea typeface="돋움"/>
            </a:endParaRPr>
          </a:p>
        </p:txBody>
      </p:sp>
      <p:sp>
        <p:nvSpPr>
          <p:cNvPr id="3" name="텍스트 개체 틀 3">
            <a:extLst>
              <a:ext uri="{FF2B5EF4-FFF2-40B4-BE49-F238E27FC236}">
                <a16:creationId xmlns:a16="http://schemas.microsoft.com/office/drawing/2014/main" id="{0595157E-2977-D7DB-03C1-860E9BEEB59A}"/>
              </a:ext>
            </a:extLst>
          </p:cNvPr>
          <p:cNvSpPr>
            <a:spLocks noGrp="1"/>
          </p:cNvSpPr>
          <p:nvPr>
            <p:ph type="body" sz="quarter" idx="14"/>
          </p:nvPr>
        </p:nvSpPr>
        <p:spPr>
          <a:xfrm>
            <a:off x="632272" y="1569493"/>
            <a:ext cx="4876758" cy="3928059"/>
          </a:xfrm>
        </p:spPr>
        <p:txBody>
          <a:bodyPr vert="horz" lIns="0" tIns="0" rIns="0" bIns="0" rtlCol="0" anchor="t">
            <a:normAutofit lnSpcReduction="10000"/>
          </a:bodyPr>
          <a:lstStyle/>
          <a:p>
            <a:pPr>
              <a:spcAft>
                <a:spcPts val="300"/>
              </a:spcAft>
            </a:pPr>
            <a:r>
              <a:rPr lang="en-US" altLang="ko-KR" sz="2000" b="1" dirty="0">
                <a:latin typeface="Franklin Gothic Medium Cond"/>
                <a:ea typeface="돋움"/>
              </a:rPr>
              <a:t>Mel Spectrogram</a:t>
            </a:r>
          </a:p>
          <a:p>
            <a:pPr marL="0" indent="0">
              <a:spcAft>
                <a:spcPts val="1200"/>
              </a:spcAft>
              <a:buNone/>
            </a:pPr>
            <a:r>
              <a:rPr lang="en-US" altLang="ko-KR" dirty="0">
                <a:latin typeface="Franklin Gothic Medium Cond"/>
                <a:ea typeface="돋움"/>
              </a:rPr>
              <a:t>	➡ A spectrogram where the frequencies </a:t>
            </a:r>
            <a:br>
              <a:rPr lang="en-US" altLang="ko-KR" dirty="0"/>
            </a:br>
            <a:r>
              <a:rPr lang="en-US" altLang="ko-KR" dirty="0">
                <a:latin typeface="Franklin Gothic Medium Cond"/>
                <a:ea typeface="돋움"/>
              </a:rPr>
              <a:t>	are converted to the Mel scale</a:t>
            </a:r>
          </a:p>
          <a:p>
            <a:pPr>
              <a:spcAft>
                <a:spcPts val="300"/>
              </a:spcAft>
            </a:pPr>
            <a:r>
              <a:rPr lang="en-US" altLang="ko-KR" sz="2000" b="1" dirty="0">
                <a:latin typeface="Franklin Gothic Medium Cond"/>
                <a:ea typeface="돋움"/>
              </a:rPr>
              <a:t>Gammatone Cepstral Coefficient(GTCC)</a:t>
            </a:r>
          </a:p>
          <a:p>
            <a:pPr marL="0" indent="0">
              <a:buNone/>
            </a:pPr>
            <a:r>
              <a:rPr lang="en-US" altLang="ko-KR" dirty="0">
                <a:latin typeface="Franklin Gothic Medium Cond"/>
                <a:ea typeface="돋움"/>
              </a:rPr>
              <a:t>	➡ Use a gammatone filer to extract an audio feature</a:t>
            </a:r>
          </a:p>
          <a:p>
            <a:pPr marL="0" indent="0">
              <a:buNone/>
            </a:pPr>
            <a:r>
              <a:rPr lang="en-US" altLang="ko-KR" dirty="0">
                <a:latin typeface="Franklin Gothic Medium Cond"/>
                <a:ea typeface="돋움"/>
              </a:rPr>
              <a:t>	➡ Use discrete cosine transform (DCT), </a:t>
            </a:r>
            <a:br>
              <a:rPr lang="en-US" altLang="ko-KR" dirty="0"/>
            </a:br>
            <a:r>
              <a:rPr lang="en-US" altLang="ko-KR" dirty="0">
                <a:latin typeface="Franklin Gothic Medium Cond"/>
                <a:ea typeface="돋움"/>
              </a:rPr>
              <a:t>	to reduce the dimension of audio feature</a:t>
            </a:r>
          </a:p>
          <a:p>
            <a:pPr marL="0" indent="0">
              <a:buNone/>
            </a:pPr>
            <a:endParaRPr lang="en-US" altLang="ko-KR" dirty="0">
              <a:solidFill>
                <a:srgbClr val="000000"/>
              </a:solidFill>
              <a:latin typeface="Franklin Gothic Medium Cond"/>
              <a:ea typeface="돋움"/>
            </a:endParaRPr>
          </a:p>
          <a:p>
            <a:pPr>
              <a:spcAft>
                <a:spcPts val="300"/>
              </a:spcAft>
              <a:buFont typeface="Wingdings"/>
              <a:buChar char="§"/>
            </a:pPr>
            <a:r>
              <a:rPr lang="en-US" sz="2000" b="1" dirty="0">
                <a:solidFill>
                  <a:schemeClr val="tx2">
                    <a:lumMod val="50000"/>
                  </a:schemeClr>
                </a:solidFill>
                <a:latin typeface="Franklin Gothic Medium Cond"/>
                <a:ea typeface="돋움"/>
              </a:rPr>
              <a:t>Mel Frequency Cepstral Coefficient(MFCC)</a:t>
            </a:r>
            <a:endParaRPr lang="en-US" sz="2000" dirty="0">
              <a:solidFill>
                <a:schemeClr val="tx2">
                  <a:lumMod val="50000"/>
                </a:schemeClr>
              </a:solidFill>
              <a:latin typeface="Franklin Gothic Medium Cond"/>
              <a:ea typeface="돋움"/>
            </a:endParaRPr>
          </a:p>
          <a:p>
            <a:pPr marL="0" indent="0">
              <a:buNone/>
            </a:pPr>
            <a:r>
              <a:rPr lang="en-US" dirty="0">
                <a:latin typeface="Franklin Gothic Medium Cond"/>
                <a:ea typeface="돋움"/>
              </a:rPr>
              <a:t>          ➡ One of the most broadly used methods </a:t>
            </a:r>
            <a:br>
              <a:rPr lang="en-US" dirty="0">
                <a:latin typeface="Franklin Gothic Medium Cond"/>
                <a:ea typeface="돋움"/>
              </a:rPr>
            </a:br>
            <a:r>
              <a:rPr lang="en-US" dirty="0">
                <a:latin typeface="Franklin Gothic Medium Cond"/>
                <a:ea typeface="돋움"/>
              </a:rPr>
              <a:t>                 in audio recognition.</a:t>
            </a:r>
          </a:p>
          <a:p>
            <a:pPr marL="0" indent="0">
              <a:spcAft>
                <a:spcPts val="1200"/>
              </a:spcAft>
              <a:buNone/>
            </a:pPr>
            <a:r>
              <a:rPr lang="en-US" dirty="0">
                <a:latin typeface="Franklin Gothic Medium Cond"/>
                <a:ea typeface="돋움"/>
              </a:rPr>
              <a:t>          ➡ Apply Filter Bank based on Mel Scale </a:t>
            </a:r>
            <a:br>
              <a:rPr lang="en-US" dirty="0">
                <a:latin typeface="Franklin Gothic Medium Cond"/>
                <a:ea typeface="돋움"/>
              </a:rPr>
            </a:br>
            <a:r>
              <a:rPr lang="en-US" dirty="0">
                <a:latin typeface="Franklin Gothic Medium Cond"/>
                <a:ea typeface="돋움"/>
              </a:rPr>
              <a:t>                on Spectrum </a:t>
            </a:r>
            <a:endParaRPr lang="en-US" dirty="0"/>
          </a:p>
        </p:txBody>
      </p:sp>
      <p:pic>
        <p:nvPicPr>
          <p:cNvPr id="8" name="그림 7">
            <a:extLst>
              <a:ext uri="{FF2B5EF4-FFF2-40B4-BE49-F238E27FC236}">
                <a16:creationId xmlns:a16="http://schemas.microsoft.com/office/drawing/2014/main" id="{E534FC1B-AC3E-EA7E-7EF7-C11A17B521E1}"/>
              </a:ext>
            </a:extLst>
          </p:cNvPr>
          <p:cNvPicPr>
            <a:picLocks noChangeAspect="1"/>
          </p:cNvPicPr>
          <p:nvPr/>
        </p:nvPicPr>
        <p:blipFill>
          <a:blip r:embed="rId4"/>
          <a:stretch>
            <a:fillRect/>
          </a:stretch>
        </p:blipFill>
        <p:spPr>
          <a:xfrm>
            <a:off x="5590310" y="3627382"/>
            <a:ext cx="2994890" cy="1340794"/>
          </a:xfrm>
          <a:prstGeom prst="rect">
            <a:avLst/>
          </a:prstGeom>
        </p:spPr>
      </p:pic>
      <p:sp>
        <p:nvSpPr>
          <p:cNvPr id="4" name="직사각형 3">
            <a:extLst>
              <a:ext uri="{FF2B5EF4-FFF2-40B4-BE49-F238E27FC236}">
                <a16:creationId xmlns:a16="http://schemas.microsoft.com/office/drawing/2014/main" id="{D6605AEB-1ABE-F1F1-B1FA-3A288D156F1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84413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t>Methodology</a:t>
            </a:r>
            <a:endParaRPr lang="ko-KR" altLang="en-US"/>
          </a:p>
        </p:txBody>
      </p:sp>
      <p:sp>
        <p:nvSpPr>
          <p:cNvPr id="3" name="부제목 2">
            <a:extLst>
              <a:ext uri="{FF2B5EF4-FFF2-40B4-BE49-F238E27FC236}">
                <a16:creationId xmlns:a16="http://schemas.microsoft.com/office/drawing/2014/main" id="{FD56B028-98AB-CD0D-D6B9-697EA984A82A}"/>
              </a:ext>
            </a:extLst>
          </p:cNvPr>
          <p:cNvSpPr>
            <a:spLocks noGrp="1"/>
          </p:cNvSpPr>
          <p:nvPr>
            <p:ph type="subTitle" idx="1"/>
          </p:nvPr>
        </p:nvSpPr>
        <p:spPr>
          <a:xfrm>
            <a:off x="868524" y="1322200"/>
            <a:ext cx="6914445" cy="338554"/>
          </a:xfrm>
        </p:spPr>
        <p:txBody>
          <a:bodyPr/>
          <a:lstStyle/>
          <a:p>
            <a:r>
              <a:rPr lang="en-US" dirty="0">
                <a:latin typeface="Franklin Gothic Demi Cond"/>
              </a:rPr>
              <a:t>💡 </a:t>
            </a:r>
            <a:r>
              <a:rPr lang="en-US" altLang="ko-KR" dirty="0">
                <a:latin typeface="Franklin Gothic Demi Cond"/>
                <a:ea typeface="돋움"/>
              </a:rPr>
              <a:t>Feature Extraction</a:t>
            </a:r>
            <a:endParaRPr lang="ko-KR" altLang="en-US" dirty="0">
              <a:latin typeface="Franklin Gothic Demi Cond"/>
              <a:ea typeface="돋움"/>
            </a:endParaRPr>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12</a:t>
            </a:fld>
            <a:endParaRPr lang="en-US"/>
          </a:p>
        </p:txBody>
      </p:sp>
      <p:pic>
        <p:nvPicPr>
          <p:cNvPr id="2050" name="Picture 2" descr="Librosa">
            <a:extLst>
              <a:ext uri="{FF2B5EF4-FFF2-40B4-BE49-F238E27FC236}">
                <a16:creationId xmlns:a16="http://schemas.microsoft.com/office/drawing/2014/main" id="{74F04AF6-6985-5B5C-31F4-72A8CE00E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54" y="2252162"/>
            <a:ext cx="2520482" cy="10318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DDF2071-A4F5-9E2A-7224-0FD8E7AC6FFD}"/>
              </a:ext>
            </a:extLst>
          </p:cNvPr>
          <p:cNvSpPr txBox="1"/>
          <p:nvPr/>
        </p:nvSpPr>
        <p:spPr>
          <a:xfrm>
            <a:off x="4148691" y="2432802"/>
            <a:ext cx="4114980" cy="830997"/>
          </a:xfrm>
          <a:prstGeom prst="rect">
            <a:avLst/>
          </a:prstGeom>
          <a:noFill/>
        </p:spPr>
        <p:txBody>
          <a:bodyPr wrap="square">
            <a:spAutoFit/>
          </a:bodyPr>
          <a:lstStyle/>
          <a:p>
            <a:r>
              <a:rPr lang="en-US" altLang="ko-KR" sz="2400" b="1" i="1">
                <a:solidFill>
                  <a:schemeClr val="tx1">
                    <a:lumMod val="75000"/>
                    <a:lumOff val="25000"/>
                  </a:schemeClr>
                </a:solidFill>
              </a:rPr>
              <a:t>Audio and music processing </a:t>
            </a:r>
            <a:br>
              <a:rPr lang="en-US" altLang="ko-KR" sz="2400" b="1" i="1">
                <a:solidFill>
                  <a:schemeClr val="tx1">
                    <a:lumMod val="75000"/>
                    <a:lumOff val="25000"/>
                  </a:schemeClr>
                </a:solidFill>
              </a:rPr>
            </a:br>
            <a:r>
              <a:rPr lang="en-US" altLang="ko-KR" sz="2400" b="1">
                <a:solidFill>
                  <a:schemeClr val="tx1">
                    <a:lumMod val="75000"/>
                    <a:lumOff val="25000"/>
                  </a:schemeClr>
                </a:solidFill>
              </a:rPr>
              <a:t>in Python</a:t>
            </a:r>
            <a:endParaRPr lang="ko-KR" altLang="en-US" sz="2400" b="1">
              <a:solidFill>
                <a:schemeClr val="tx1">
                  <a:lumMod val="75000"/>
                  <a:lumOff val="25000"/>
                </a:schemeClr>
              </a:solidFill>
            </a:endParaRPr>
          </a:p>
        </p:txBody>
      </p:sp>
      <p:sp>
        <p:nvSpPr>
          <p:cNvPr id="12" name="텍스트 개체 틀 3">
            <a:extLst>
              <a:ext uri="{FF2B5EF4-FFF2-40B4-BE49-F238E27FC236}">
                <a16:creationId xmlns:a16="http://schemas.microsoft.com/office/drawing/2014/main" id="{517BBCE1-9B3E-54D4-2631-82C678AC6239}"/>
              </a:ext>
            </a:extLst>
          </p:cNvPr>
          <p:cNvSpPr>
            <a:spLocks noGrp="1"/>
          </p:cNvSpPr>
          <p:nvPr>
            <p:ph type="body" sz="quarter" idx="14"/>
          </p:nvPr>
        </p:nvSpPr>
        <p:spPr>
          <a:xfrm>
            <a:off x="1441907" y="3875393"/>
            <a:ext cx="6276346" cy="1439068"/>
          </a:xfrm>
        </p:spPr>
        <p:txBody>
          <a:bodyPr vert="horz" lIns="0" tIns="0" rIns="0" bIns="0" rtlCol="0" anchor="t">
            <a:normAutofit/>
          </a:bodyPr>
          <a:lstStyle/>
          <a:p>
            <a:r>
              <a:rPr lang="en-US" altLang="ko-KR" sz="2400" dirty="0">
                <a:solidFill>
                  <a:schemeClr val="tx1"/>
                </a:solidFill>
                <a:latin typeface="Franklin Gothic Medium Cond"/>
                <a:ea typeface="돋움"/>
              </a:rPr>
              <a:t>Extract features from sound files</a:t>
            </a:r>
          </a:p>
          <a:p>
            <a:endParaRPr lang="en-US" altLang="ko-KR" sz="2400" dirty="0">
              <a:solidFill>
                <a:schemeClr val="tx1"/>
              </a:solidFill>
            </a:endParaRPr>
          </a:p>
          <a:p>
            <a:r>
              <a:rPr lang="en-US" altLang="ko-KR" sz="2400" dirty="0">
                <a:solidFill>
                  <a:schemeClr val="tx1"/>
                </a:solidFill>
                <a:latin typeface="Franklin Gothic Medium Cond"/>
                <a:ea typeface="돋움"/>
              </a:rPr>
              <a:t>Features were extracted and saved as </a:t>
            </a:r>
            <a:r>
              <a:rPr lang="en-US" altLang="ko-KR" sz="2400" dirty="0">
                <a:solidFill>
                  <a:schemeClr val="accent1"/>
                </a:solidFill>
                <a:latin typeface="Franklin Gothic Medium Cond"/>
                <a:ea typeface="돋움"/>
              </a:rPr>
              <a:t>binary files</a:t>
            </a:r>
          </a:p>
          <a:p>
            <a:endParaRPr lang="en-US" altLang="ko-KR" sz="2400" dirty="0">
              <a:solidFill>
                <a:schemeClr val="tx1"/>
              </a:solidFill>
            </a:endParaRPr>
          </a:p>
        </p:txBody>
      </p:sp>
      <p:sp>
        <p:nvSpPr>
          <p:cNvPr id="15" name="직사각형 14">
            <a:extLst>
              <a:ext uri="{FF2B5EF4-FFF2-40B4-BE49-F238E27FC236}">
                <a16:creationId xmlns:a16="http://schemas.microsoft.com/office/drawing/2014/main" id="{5F4ACAC3-0D3A-FA38-0D1E-F7C2F8171F3F}"/>
              </a:ext>
            </a:extLst>
          </p:cNvPr>
          <p:cNvSpPr/>
          <p:nvPr/>
        </p:nvSpPr>
        <p:spPr>
          <a:xfrm flipH="1">
            <a:off x="3935514" y="2427719"/>
            <a:ext cx="45719" cy="830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F673AD99-F9DE-3D46-D81F-469C812CBA9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96480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Methodology</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1199393" y="1806552"/>
            <a:ext cx="7457391" cy="1882221"/>
          </a:xfrm>
        </p:spPr>
        <p:txBody>
          <a:bodyPr vert="horz" lIns="0" tIns="0" rIns="0" bIns="0" rtlCol="0" anchor="t">
            <a:normAutofit/>
          </a:bodyPr>
          <a:lstStyle/>
          <a:p>
            <a:pPr marL="0" indent="0">
              <a:buNone/>
            </a:pPr>
            <a:r>
              <a:rPr lang="en-US" altLang="ko-KR" sz="2000" dirty="0">
                <a:latin typeface="Franklin Gothic Medium Cond"/>
                <a:ea typeface="돋움"/>
              </a:rPr>
              <a:t>- </a:t>
            </a:r>
            <a:r>
              <a:rPr lang="ko-KR" altLang="en-US" sz="2000" dirty="0" err="1">
                <a:latin typeface="Franklin Gothic Medium Cond"/>
                <a:ea typeface="돋움"/>
              </a:rPr>
              <a:t>Deep</a:t>
            </a:r>
            <a:r>
              <a:rPr lang="ko-KR" altLang="en-US" sz="2000" dirty="0">
                <a:latin typeface="Franklin Gothic Medium Cond"/>
                <a:ea typeface="돋움"/>
              </a:rPr>
              <a:t> </a:t>
            </a:r>
            <a:r>
              <a:rPr lang="ko-KR" altLang="en-US" sz="2000" dirty="0" err="1">
                <a:latin typeface="Franklin Gothic Medium Cond"/>
                <a:ea typeface="돋움"/>
              </a:rPr>
              <a:t>learning</a:t>
            </a:r>
            <a:r>
              <a:rPr lang="ko-KR" altLang="en-US" sz="2000" dirty="0">
                <a:latin typeface="Franklin Gothic Medium Cond"/>
                <a:ea typeface="돋움"/>
              </a:rPr>
              <a:t> </a:t>
            </a:r>
            <a:r>
              <a:rPr lang="ko-KR" altLang="en-US" sz="2000" dirty="0" err="1">
                <a:latin typeface="Franklin Gothic Medium Cond"/>
                <a:ea typeface="돋움"/>
              </a:rPr>
              <a:t>algorithm</a:t>
            </a:r>
            <a:endParaRPr lang="en-US" altLang="ko-KR" sz="2000" dirty="0">
              <a:latin typeface="Franklin Gothic Medium Cond"/>
              <a:ea typeface="돋움"/>
            </a:endParaRPr>
          </a:p>
          <a:p>
            <a:pPr marL="0" indent="0">
              <a:buNone/>
            </a:pPr>
            <a:endParaRPr lang="ko-KR" dirty="0"/>
          </a:p>
          <a:p>
            <a:pPr marL="0" indent="0">
              <a:buNone/>
            </a:pPr>
            <a:r>
              <a:rPr lang="en-US" altLang="ko-KR" sz="2000" dirty="0">
                <a:latin typeface="Franklin Gothic Medium Cond"/>
                <a:ea typeface="돋움"/>
              </a:rPr>
              <a:t>-</a:t>
            </a:r>
            <a:r>
              <a:rPr lang="ko-KR" altLang="en-US" sz="2000" dirty="0">
                <a:latin typeface="Franklin Gothic Medium Cond"/>
                <a:ea typeface="돋움"/>
              </a:rPr>
              <a:t> </a:t>
            </a:r>
            <a:r>
              <a:rPr lang="ko-KR" altLang="en-US" sz="2000" dirty="0" err="1">
                <a:latin typeface="Franklin Gothic Medium Cond"/>
                <a:ea typeface="돋움"/>
              </a:rPr>
              <a:t>Uses</a:t>
            </a:r>
            <a:r>
              <a:rPr lang="ko-KR" altLang="en-US" sz="2000" dirty="0">
                <a:latin typeface="Franklin Gothic Medium Cond"/>
                <a:ea typeface="돋움"/>
              </a:rPr>
              <a:t> </a:t>
            </a:r>
            <a:r>
              <a:rPr lang="ko-KR" altLang="en-US" sz="2000" dirty="0" err="1">
                <a:latin typeface="Franklin Gothic Medium Cond"/>
                <a:ea typeface="돋움"/>
              </a:rPr>
              <a:t>numerous</a:t>
            </a:r>
            <a:r>
              <a:rPr lang="ko-KR" altLang="en-US" sz="2000" dirty="0">
                <a:latin typeface="Franklin Gothic Medium Cond"/>
                <a:ea typeface="돋움"/>
              </a:rPr>
              <a:t> </a:t>
            </a:r>
            <a:r>
              <a:rPr lang="ko-KR" altLang="en-US" sz="2000" dirty="0" err="1">
                <a:latin typeface="Franklin Gothic Medium Cond"/>
                <a:ea typeface="돋움"/>
              </a:rPr>
              <a:t>layers</a:t>
            </a:r>
            <a:r>
              <a:rPr lang="ko-KR" altLang="en-US" sz="2000" dirty="0">
                <a:latin typeface="Franklin Gothic Medium Cond"/>
                <a:ea typeface="돋움"/>
              </a:rPr>
              <a:t> </a:t>
            </a:r>
            <a:r>
              <a:rPr lang="ko-KR" altLang="en-US" sz="2000" dirty="0" err="1">
                <a:latin typeface="Franklin Gothic Medium Cond"/>
                <a:ea typeface="돋움"/>
              </a:rPr>
              <a:t>to</a:t>
            </a:r>
            <a:r>
              <a:rPr lang="ko-KR" altLang="en-US" sz="2000" dirty="0">
                <a:latin typeface="Franklin Gothic Medium Cond"/>
                <a:ea typeface="돋움"/>
              </a:rPr>
              <a:t> </a:t>
            </a:r>
            <a:r>
              <a:rPr lang="ko-KR" altLang="en-US" sz="2000" dirty="0" err="1">
                <a:latin typeface="Franklin Gothic Medium Cond"/>
                <a:ea typeface="돋움"/>
              </a:rPr>
              <a:t>detect</a:t>
            </a:r>
            <a:r>
              <a:rPr lang="ko-KR" altLang="en-US" sz="2000" dirty="0">
                <a:latin typeface="Franklin Gothic Medium Cond"/>
                <a:ea typeface="돋움"/>
              </a:rPr>
              <a:t> </a:t>
            </a:r>
            <a:r>
              <a:rPr lang="ko-KR" altLang="en-US" sz="2000" dirty="0" err="1">
                <a:latin typeface="Franklin Gothic Medium Cond"/>
                <a:ea typeface="돋움"/>
              </a:rPr>
              <a:t>different</a:t>
            </a:r>
            <a:r>
              <a:rPr lang="ko-KR" altLang="en-US" sz="2000" dirty="0">
                <a:latin typeface="Franklin Gothic Medium Cond"/>
                <a:ea typeface="돋움"/>
              </a:rPr>
              <a:t> </a:t>
            </a:r>
            <a:r>
              <a:rPr lang="ko-KR" altLang="en-US" sz="2000" dirty="0" err="1">
                <a:latin typeface="Franklin Gothic Medium Cond"/>
                <a:ea typeface="돋움"/>
              </a:rPr>
              <a:t>features</a:t>
            </a:r>
            <a:endParaRPr lang="en-US" altLang="ko-KR" sz="2000" dirty="0">
              <a:latin typeface="Franklin Gothic Medium Cond"/>
              <a:ea typeface="돋움"/>
            </a:endParaRPr>
          </a:p>
          <a:p>
            <a:pPr marL="0" indent="0">
              <a:buNone/>
            </a:pPr>
            <a:endParaRPr lang="ko-KR" altLang="en-US" sz="2000" dirty="0">
              <a:latin typeface="Franklin Gothic Medium Cond"/>
              <a:ea typeface="돋움"/>
            </a:endParaRPr>
          </a:p>
          <a:p>
            <a:pPr marL="0" indent="0">
              <a:buNone/>
            </a:pPr>
            <a:r>
              <a:rPr lang="en-US" altLang="ko-KR" sz="2000" dirty="0">
                <a:latin typeface="Franklin Gothic Medium Cond"/>
                <a:ea typeface="돋움"/>
              </a:rPr>
              <a:t>-</a:t>
            </a:r>
            <a:r>
              <a:rPr lang="ko-KR" altLang="en-US" sz="2000" dirty="0">
                <a:latin typeface="Franklin Gothic Medium Cond"/>
                <a:ea typeface="돋움"/>
              </a:rPr>
              <a:t> </a:t>
            </a:r>
            <a:r>
              <a:rPr lang="ko-KR" sz="2000" dirty="0" err="1">
                <a:latin typeface="Franklin Gothic Medium Cond"/>
                <a:ea typeface="돋움"/>
              </a:rPr>
              <a:t>Most</a:t>
            </a:r>
            <a:r>
              <a:rPr lang="ko-KR" sz="2000" dirty="0">
                <a:latin typeface="Franklin Gothic Medium Cond"/>
                <a:ea typeface="돋움"/>
              </a:rPr>
              <a:t> </a:t>
            </a:r>
            <a:r>
              <a:rPr lang="ko-KR" sz="2000" dirty="0" err="1">
                <a:latin typeface="Franklin Gothic Medium Cond"/>
                <a:ea typeface="돋움"/>
              </a:rPr>
              <a:t>commonly</a:t>
            </a:r>
            <a:r>
              <a:rPr lang="ko-KR" sz="2000" dirty="0">
                <a:latin typeface="Franklin Gothic Medium Cond"/>
                <a:ea typeface="돋움"/>
              </a:rPr>
              <a:t> </a:t>
            </a:r>
            <a:r>
              <a:rPr lang="ko-KR" sz="2000" dirty="0" err="1">
                <a:latin typeface="Franklin Gothic Medium Cond"/>
                <a:ea typeface="돋움"/>
              </a:rPr>
              <a:t>used</a:t>
            </a:r>
            <a:r>
              <a:rPr lang="ko-KR" sz="2000" dirty="0">
                <a:latin typeface="Franklin Gothic Medium Cond"/>
                <a:ea typeface="돋움"/>
              </a:rPr>
              <a:t> </a:t>
            </a:r>
            <a:r>
              <a:rPr lang="ko-KR" sz="2000" dirty="0" err="1">
                <a:latin typeface="Franklin Gothic Medium Cond"/>
                <a:ea typeface="돋움"/>
              </a:rPr>
              <a:t>to</a:t>
            </a:r>
            <a:r>
              <a:rPr lang="ko-KR" sz="2000" dirty="0">
                <a:latin typeface="Franklin Gothic Medium Cond"/>
                <a:ea typeface="돋움"/>
              </a:rPr>
              <a:t> </a:t>
            </a:r>
            <a:r>
              <a:rPr lang="ko-KR" sz="2000" dirty="0" err="1">
                <a:latin typeface="Franklin Gothic Medium Cond"/>
                <a:ea typeface="돋움"/>
              </a:rPr>
              <a:t>analyze</a:t>
            </a:r>
            <a:r>
              <a:rPr lang="ko-KR" sz="2000" dirty="0">
                <a:latin typeface="Franklin Gothic Medium Cond"/>
                <a:ea typeface="돋움"/>
              </a:rPr>
              <a:t> </a:t>
            </a:r>
            <a:r>
              <a:rPr lang="ko-KR" sz="2000" dirty="0" err="1">
                <a:latin typeface="Franklin Gothic Medium Cond"/>
                <a:ea typeface="돋움"/>
              </a:rPr>
              <a:t>image</a:t>
            </a:r>
            <a:r>
              <a:rPr lang="ko-KR" sz="2000" dirty="0">
                <a:latin typeface="Franklin Gothic Medium Cond"/>
                <a:ea typeface="돋움"/>
              </a:rPr>
              <a:t> </a:t>
            </a:r>
            <a:r>
              <a:rPr lang="ko-KR" sz="2000" dirty="0" err="1">
                <a:latin typeface="Franklin Gothic Medium Cond"/>
                <a:ea typeface="돋움"/>
              </a:rPr>
              <a:t>data</a:t>
            </a:r>
            <a:r>
              <a:rPr lang="en-US" altLang="ko-KR" sz="2000" dirty="0">
                <a:latin typeface="Franklin Gothic Medium Cond"/>
                <a:ea typeface="돋움"/>
              </a:rPr>
              <a:t>,</a:t>
            </a:r>
            <a:r>
              <a:rPr lang="ko-KR" sz="2000" dirty="0">
                <a:latin typeface="Franklin Gothic Medium Cond"/>
                <a:ea typeface="돋움"/>
              </a:rPr>
              <a:t> </a:t>
            </a:r>
            <a:r>
              <a:rPr lang="en-US" altLang="ko-KR" sz="2000" dirty="0">
                <a:latin typeface="Franklin Gothic Medium Cond"/>
                <a:ea typeface="돋움"/>
              </a:rPr>
              <a:t>but</a:t>
            </a:r>
            <a:r>
              <a:rPr lang="ko-KR" altLang="en-US" sz="2000" dirty="0">
                <a:latin typeface="Franklin Gothic Medium Cond"/>
                <a:ea typeface="돋움"/>
              </a:rPr>
              <a:t> </a:t>
            </a:r>
            <a:r>
              <a:rPr lang="ko-KR" altLang="en-US" sz="2000" dirty="0" err="1">
                <a:latin typeface="Franklin Gothic Medium Cond"/>
                <a:ea typeface="돋움"/>
              </a:rPr>
              <a:t>can</a:t>
            </a:r>
            <a:r>
              <a:rPr lang="ko-KR" altLang="en-US" sz="2000" dirty="0">
                <a:latin typeface="Franklin Gothic Medium Cond"/>
                <a:ea typeface="돋움"/>
              </a:rPr>
              <a:t> </a:t>
            </a:r>
            <a:r>
              <a:rPr lang="ko-KR" altLang="en-US" sz="2000" dirty="0" err="1">
                <a:latin typeface="Franklin Gothic Medium Cond"/>
                <a:ea typeface="돋움"/>
              </a:rPr>
              <a:t>be</a:t>
            </a:r>
            <a:r>
              <a:rPr lang="ko-KR" altLang="en-US" sz="2000" dirty="0">
                <a:latin typeface="Franklin Gothic Medium Cond"/>
                <a:ea typeface="돋움"/>
              </a:rPr>
              <a:t> </a:t>
            </a:r>
            <a:r>
              <a:rPr lang="ko-KR" altLang="en-US" sz="2000" dirty="0" err="1">
                <a:latin typeface="Franklin Gothic Medium Cond"/>
                <a:ea typeface="돋움"/>
              </a:rPr>
              <a:t>used</a:t>
            </a:r>
            <a:r>
              <a:rPr lang="ko-KR" altLang="en-US" sz="2000" dirty="0">
                <a:latin typeface="Franklin Gothic Medium Cond"/>
                <a:ea typeface="돋움"/>
              </a:rPr>
              <a:t> </a:t>
            </a:r>
            <a:r>
              <a:rPr lang="ko-KR" altLang="en-US" sz="2000" dirty="0" err="1">
                <a:latin typeface="Franklin Gothic Medium Cond"/>
                <a:ea typeface="돋움"/>
              </a:rPr>
              <a:t>with</a:t>
            </a:r>
            <a:r>
              <a:rPr lang="ko-KR" altLang="en-US" sz="2000" dirty="0">
                <a:latin typeface="Franklin Gothic Medium Cond"/>
                <a:ea typeface="돋움"/>
              </a:rPr>
              <a:t> </a:t>
            </a:r>
            <a:r>
              <a:rPr lang="ko-KR" altLang="en-US" sz="2000" dirty="0" err="1">
                <a:latin typeface="Franklin Gothic Medium Cond"/>
                <a:ea typeface="돋움"/>
              </a:rPr>
              <a:t>audio</a:t>
            </a:r>
            <a:r>
              <a:rPr lang="ko-KR" altLang="en-US" sz="2000" dirty="0">
                <a:latin typeface="Franklin Gothic Medium Cond"/>
                <a:ea typeface="돋움"/>
              </a:rPr>
              <a:t> </a:t>
            </a:r>
            <a:r>
              <a:rPr lang="ko-KR" altLang="en-US" sz="2000" dirty="0" err="1">
                <a:latin typeface="Franklin Gothic Medium Cond"/>
                <a:ea typeface="돋움"/>
              </a:rPr>
              <a:t>data</a:t>
            </a:r>
            <a:endParaRPr lang="ko-KR" altLang="en-US" sz="2000" dirty="0">
              <a:latin typeface="Franklin Gothic Medium Cond"/>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p:txBody>
          <a:bodyPr/>
          <a:lstStyle/>
          <a:p>
            <a:r>
              <a:rPr lang="en-US" dirty="0">
                <a:latin typeface="Franklin Gothic Demi Cond"/>
              </a:rPr>
              <a:t>💡 </a:t>
            </a:r>
            <a:r>
              <a:rPr lang="en-US" altLang="ko-KR" dirty="0">
                <a:latin typeface="Franklin Gothic Demi Cond"/>
                <a:ea typeface="돋움"/>
              </a:rPr>
              <a:t>Convolutional Neural Network (CNN)</a:t>
            </a:r>
            <a:endParaRPr lang="ko-KR" altLang="en-US" dirty="0">
              <a:latin typeface="Franklin Gothic Demi Cond"/>
              <a:ea typeface="돋움"/>
            </a:endParaRPr>
          </a:p>
        </p:txBody>
      </p:sp>
      <p:pic>
        <p:nvPicPr>
          <p:cNvPr id="5" name="그림 7">
            <a:extLst>
              <a:ext uri="{FF2B5EF4-FFF2-40B4-BE49-F238E27FC236}">
                <a16:creationId xmlns:a16="http://schemas.microsoft.com/office/drawing/2014/main" id="{CFC5EE54-39E8-DAC9-7F2F-B68C1650A514}"/>
              </a:ext>
            </a:extLst>
          </p:cNvPr>
          <p:cNvPicPr>
            <a:picLocks noChangeAspect="1"/>
          </p:cNvPicPr>
          <p:nvPr/>
        </p:nvPicPr>
        <p:blipFill>
          <a:blip r:embed="rId3"/>
          <a:stretch>
            <a:fillRect/>
          </a:stretch>
        </p:blipFill>
        <p:spPr>
          <a:xfrm>
            <a:off x="859711" y="3584333"/>
            <a:ext cx="7457391" cy="2105875"/>
          </a:xfrm>
          <a:prstGeom prst="rect">
            <a:avLst/>
          </a:prstGeom>
        </p:spPr>
      </p:pic>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800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C8B6F30C-B932-0B51-823A-892D164FBADD}"/>
              </a:ext>
            </a:extLst>
          </p:cNvPr>
          <p:cNvSpPr/>
          <p:nvPr/>
        </p:nvSpPr>
        <p:spPr>
          <a:xfrm>
            <a:off x="251460" y="5847057"/>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D93C4171-50A7-908F-2C0D-20F7EF110319}"/>
              </a:ext>
            </a:extLst>
          </p:cNvPr>
          <p:cNvSpPr>
            <a:spLocks noGrp="1"/>
          </p:cNvSpPr>
          <p:nvPr>
            <p:ph type="ctrTitle"/>
          </p:nvPr>
        </p:nvSpPr>
        <p:spPr/>
        <p:txBody>
          <a:bodyPr/>
          <a:lstStyle/>
          <a:p>
            <a:r>
              <a:rPr lang="en-US" altLang="ko-KR" dirty="0"/>
              <a:t>Methodology</a:t>
            </a:r>
            <a:endParaRPr lang="ko-KR" altLang="en-US" dirty="0"/>
          </a:p>
        </p:txBody>
      </p:sp>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130571" y="1211846"/>
            <a:ext cx="2961784" cy="338554"/>
          </a:xfrm>
        </p:spPr>
        <p:txBody>
          <a:bodyPr/>
          <a:lstStyle/>
          <a:p>
            <a:r>
              <a:rPr lang="en-US" altLang="ko-KR" dirty="0">
                <a:latin typeface="Franklin Gothic Demi Cond"/>
              </a:rPr>
              <a:t>💡 </a:t>
            </a:r>
            <a:r>
              <a:rPr lang="en-US" altLang="ko-KR" dirty="0">
                <a:latin typeface="Franklin Gothic Demi Cond"/>
                <a:ea typeface="돋움"/>
              </a:rPr>
              <a:t>Audio Feature Training</a:t>
            </a:r>
            <a:endParaRPr lang="ko-KR" altLang="en-US" dirty="0">
              <a:ea typeface="돋움" panose="020B0600000101010101" pitchFamily="34" charset="-127"/>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a:xfrm>
            <a:off x="8474334" y="5952677"/>
            <a:ext cx="365760" cy="365760"/>
          </a:xfrm>
        </p:spPr>
        <p:txBody>
          <a:bodyPr/>
          <a:lstStyle/>
          <a:p>
            <a:fld id="{8A7A6979-0714-4377-B894-6BE4C2D6E202}" type="slidenum">
              <a:rPr lang="en-US" smtClean="0"/>
              <a:pPr/>
              <a:t>14</a:t>
            </a:fld>
            <a:endParaRPr lang="en-US"/>
          </a:p>
        </p:txBody>
      </p:sp>
      <p:sp>
        <p:nvSpPr>
          <p:cNvPr id="11" name="TextBox 10">
            <a:extLst>
              <a:ext uri="{FF2B5EF4-FFF2-40B4-BE49-F238E27FC236}">
                <a16:creationId xmlns:a16="http://schemas.microsoft.com/office/drawing/2014/main" id="{81608C33-AED4-20C5-96D4-42782A8B4A3F}"/>
              </a:ext>
            </a:extLst>
          </p:cNvPr>
          <p:cNvSpPr txBox="1"/>
          <p:nvPr/>
        </p:nvSpPr>
        <p:spPr>
          <a:xfrm>
            <a:off x="940023" y="3230484"/>
            <a:ext cx="1297220" cy="461665"/>
          </a:xfrm>
          <a:prstGeom prst="rect">
            <a:avLst/>
          </a:prstGeom>
          <a:noFill/>
        </p:spPr>
        <p:txBody>
          <a:bodyPr wrap="square" rtlCol="0">
            <a:spAutoFit/>
          </a:bodyPr>
          <a:lstStyle/>
          <a:p>
            <a:r>
              <a:rPr lang="en-US" altLang="ko-KR" sz="2400" b="1" u="sng"/>
              <a:t>.wav File</a:t>
            </a:r>
            <a:endParaRPr lang="ko-KR" altLang="en-US" sz="2400" b="1" u="sng"/>
          </a:p>
        </p:txBody>
      </p:sp>
      <p:sp>
        <p:nvSpPr>
          <p:cNvPr id="13" name="화살표: 오른쪽 12">
            <a:extLst>
              <a:ext uri="{FF2B5EF4-FFF2-40B4-BE49-F238E27FC236}">
                <a16:creationId xmlns:a16="http://schemas.microsoft.com/office/drawing/2014/main" id="{C036C505-6BF4-86E5-7E1D-7B9EF2862529}"/>
              </a:ext>
            </a:extLst>
          </p:cNvPr>
          <p:cNvSpPr/>
          <p:nvPr/>
        </p:nvSpPr>
        <p:spPr>
          <a:xfrm>
            <a:off x="2933457" y="2321054"/>
            <a:ext cx="705825" cy="3693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230A8016-6434-FDC8-2ED7-47EA7FE8FB5B}"/>
              </a:ext>
            </a:extLst>
          </p:cNvPr>
          <p:cNvSpPr txBox="1"/>
          <p:nvPr/>
        </p:nvSpPr>
        <p:spPr>
          <a:xfrm>
            <a:off x="2803125" y="2830745"/>
            <a:ext cx="1004214" cy="369332"/>
          </a:xfrm>
          <a:prstGeom prst="rect">
            <a:avLst/>
          </a:prstGeom>
          <a:noFill/>
        </p:spPr>
        <p:txBody>
          <a:bodyPr wrap="square" rtlCol="0">
            <a:spAutoFit/>
          </a:bodyPr>
          <a:lstStyle/>
          <a:p>
            <a:r>
              <a:rPr lang="en-US" altLang="ko-KR" b="1" i="1" err="1"/>
              <a:t>Librosa</a:t>
            </a:r>
            <a:endParaRPr lang="ko-KR" altLang="en-US" b="1" i="1"/>
          </a:p>
        </p:txBody>
      </p:sp>
      <p:sp>
        <p:nvSpPr>
          <p:cNvPr id="16" name="TextBox 15">
            <a:extLst>
              <a:ext uri="{FF2B5EF4-FFF2-40B4-BE49-F238E27FC236}">
                <a16:creationId xmlns:a16="http://schemas.microsoft.com/office/drawing/2014/main" id="{68D930CF-1C1A-7767-D676-FDF34A4F10B6}"/>
              </a:ext>
            </a:extLst>
          </p:cNvPr>
          <p:cNvSpPr txBox="1"/>
          <p:nvPr/>
        </p:nvSpPr>
        <p:spPr>
          <a:xfrm>
            <a:off x="5866936" y="1683485"/>
            <a:ext cx="1186231" cy="369332"/>
          </a:xfrm>
          <a:prstGeom prst="rect">
            <a:avLst/>
          </a:prstGeom>
          <a:noFill/>
        </p:spPr>
        <p:txBody>
          <a:bodyPr wrap="square" rtlCol="0">
            <a:spAutoFit/>
          </a:bodyPr>
          <a:lstStyle/>
          <a:p>
            <a:r>
              <a:rPr lang="en-US" altLang="ko-KR" b="1" u="sng"/>
              <a:t>Amplitude</a:t>
            </a:r>
            <a:endParaRPr lang="ko-KR" altLang="en-US" b="1" u="sng"/>
          </a:p>
        </p:txBody>
      </p:sp>
      <p:sp>
        <p:nvSpPr>
          <p:cNvPr id="19" name="TextBox 18">
            <a:extLst>
              <a:ext uri="{FF2B5EF4-FFF2-40B4-BE49-F238E27FC236}">
                <a16:creationId xmlns:a16="http://schemas.microsoft.com/office/drawing/2014/main" id="{C3E9A4BD-EF04-2F7E-55D3-A0CFCB35AD31}"/>
              </a:ext>
            </a:extLst>
          </p:cNvPr>
          <p:cNvSpPr txBox="1"/>
          <p:nvPr/>
        </p:nvSpPr>
        <p:spPr>
          <a:xfrm>
            <a:off x="5690839" y="2754429"/>
            <a:ext cx="1572040" cy="369332"/>
          </a:xfrm>
          <a:prstGeom prst="rect">
            <a:avLst/>
          </a:prstGeom>
          <a:noFill/>
        </p:spPr>
        <p:txBody>
          <a:bodyPr wrap="square" rtlCol="0">
            <a:spAutoFit/>
          </a:bodyPr>
          <a:lstStyle/>
          <a:p>
            <a:r>
              <a:rPr lang="en-US" altLang="ko-KR" b="1" u="sng"/>
              <a:t>Sampling rate</a:t>
            </a:r>
            <a:endParaRPr lang="ko-KR" altLang="en-US" b="1" u="sng"/>
          </a:p>
        </p:txBody>
      </p:sp>
      <p:sp>
        <p:nvSpPr>
          <p:cNvPr id="22" name="TextBox 21">
            <a:extLst>
              <a:ext uri="{FF2B5EF4-FFF2-40B4-BE49-F238E27FC236}">
                <a16:creationId xmlns:a16="http://schemas.microsoft.com/office/drawing/2014/main" id="{646C5EDA-AF7C-7509-847C-2FD86D93D5C2}"/>
              </a:ext>
            </a:extLst>
          </p:cNvPr>
          <p:cNvSpPr txBox="1"/>
          <p:nvPr/>
        </p:nvSpPr>
        <p:spPr>
          <a:xfrm>
            <a:off x="3785980" y="4391040"/>
            <a:ext cx="1572040" cy="369332"/>
          </a:xfrm>
          <a:prstGeom prst="rect">
            <a:avLst/>
          </a:prstGeom>
          <a:noFill/>
        </p:spPr>
        <p:txBody>
          <a:bodyPr wrap="square" rtlCol="0">
            <a:spAutoFit/>
          </a:bodyPr>
          <a:lstStyle/>
          <a:p>
            <a:r>
              <a:rPr lang="en-US" altLang="ko-KR" b="1" u="sng"/>
              <a:t>Audio Feature</a:t>
            </a:r>
            <a:endParaRPr lang="ko-KR" altLang="en-US" b="1" u="sng"/>
          </a:p>
        </p:txBody>
      </p:sp>
      <p:pic>
        <p:nvPicPr>
          <p:cNvPr id="10" name="그림 9">
            <a:extLst>
              <a:ext uri="{FF2B5EF4-FFF2-40B4-BE49-F238E27FC236}">
                <a16:creationId xmlns:a16="http://schemas.microsoft.com/office/drawing/2014/main" id="{E66F0853-6D9C-1E31-8FBB-BBD12A732655}"/>
              </a:ext>
            </a:extLst>
          </p:cNvPr>
          <p:cNvPicPr>
            <a:picLocks noChangeAspect="1"/>
          </p:cNvPicPr>
          <p:nvPr/>
        </p:nvPicPr>
        <p:blipFill>
          <a:blip r:embed="rId3"/>
          <a:stretch>
            <a:fillRect/>
          </a:stretch>
        </p:blipFill>
        <p:spPr>
          <a:xfrm>
            <a:off x="4083498" y="2073304"/>
            <a:ext cx="4786723" cy="461664"/>
          </a:xfrm>
          <a:prstGeom prst="rect">
            <a:avLst/>
          </a:prstGeom>
        </p:spPr>
      </p:pic>
      <p:pic>
        <p:nvPicPr>
          <p:cNvPr id="23" name="그림 22">
            <a:extLst>
              <a:ext uri="{FF2B5EF4-FFF2-40B4-BE49-F238E27FC236}">
                <a16:creationId xmlns:a16="http://schemas.microsoft.com/office/drawing/2014/main" id="{E59D5574-6075-6609-C1AC-71824B4DE432}"/>
              </a:ext>
            </a:extLst>
          </p:cNvPr>
          <p:cNvPicPr>
            <a:picLocks noChangeAspect="1"/>
          </p:cNvPicPr>
          <p:nvPr/>
        </p:nvPicPr>
        <p:blipFill rotWithShape="1">
          <a:blip r:embed="rId4"/>
          <a:srcRect l="77533" t="6494" r="2405" b="-1039"/>
          <a:stretch/>
        </p:blipFill>
        <p:spPr>
          <a:xfrm>
            <a:off x="5994998" y="3123761"/>
            <a:ext cx="930105" cy="265112"/>
          </a:xfrm>
          <a:prstGeom prst="rect">
            <a:avLst/>
          </a:prstGeom>
        </p:spPr>
      </p:pic>
      <p:pic>
        <p:nvPicPr>
          <p:cNvPr id="25" name="그림 24">
            <a:extLst>
              <a:ext uri="{FF2B5EF4-FFF2-40B4-BE49-F238E27FC236}">
                <a16:creationId xmlns:a16="http://schemas.microsoft.com/office/drawing/2014/main" id="{0D5B31A8-8468-CA6A-94A3-4502CAD6647D}"/>
              </a:ext>
            </a:extLst>
          </p:cNvPr>
          <p:cNvPicPr>
            <a:picLocks noChangeAspect="1"/>
          </p:cNvPicPr>
          <p:nvPr/>
        </p:nvPicPr>
        <p:blipFill>
          <a:blip r:embed="rId5"/>
          <a:stretch>
            <a:fillRect/>
          </a:stretch>
        </p:blipFill>
        <p:spPr>
          <a:xfrm>
            <a:off x="493315" y="1803246"/>
            <a:ext cx="2190635" cy="1436649"/>
          </a:xfrm>
          <a:prstGeom prst="rect">
            <a:avLst/>
          </a:prstGeom>
        </p:spPr>
      </p:pic>
      <p:sp>
        <p:nvSpPr>
          <p:cNvPr id="26" name="사각형: 둥근 모서리 25">
            <a:extLst>
              <a:ext uri="{FF2B5EF4-FFF2-40B4-BE49-F238E27FC236}">
                <a16:creationId xmlns:a16="http://schemas.microsoft.com/office/drawing/2014/main" id="{717C5F12-11C5-6829-36BE-75B1F09B1706}"/>
              </a:ext>
            </a:extLst>
          </p:cNvPr>
          <p:cNvSpPr/>
          <p:nvPr/>
        </p:nvSpPr>
        <p:spPr>
          <a:xfrm>
            <a:off x="3926514" y="1647771"/>
            <a:ext cx="5067076" cy="1847825"/>
          </a:xfrm>
          <a:prstGeom prst="roundRect">
            <a:avLst>
              <a:gd name="adj" fmla="val 7910"/>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A13311A3-0BC1-4AF3-8648-599D4D8B2D98}"/>
              </a:ext>
            </a:extLst>
          </p:cNvPr>
          <p:cNvGrpSpPr/>
          <p:nvPr/>
        </p:nvGrpSpPr>
        <p:grpSpPr>
          <a:xfrm>
            <a:off x="1998001" y="4778879"/>
            <a:ext cx="4629068" cy="1774750"/>
            <a:chOff x="1738597" y="4796237"/>
            <a:chExt cx="4629068" cy="1774750"/>
          </a:xfrm>
        </p:grpSpPr>
        <p:pic>
          <p:nvPicPr>
            <p:cNvPr id="7" name="그림 6">
              <a:extLst>
                <a:ext uri="{FF2B5EF4-FFF2-40B4-BE49-F238E27FC236}">
                  <a16:creationId xmlns:a16="http://schemas.microsoft.com/office/drawing/2014/main" id="{DB5BADAC-CD31-1FB6-2E9B-5C8E565DDA98}"/>
                </a:ext>
              </a:extLst>
            </p:cNvPr>
            <p:cNvPicPr>
              <a:picLocks noChangeAspect="1"/>
            </p:cNvPicPr>
            <p:nvPr/>
          </p:nvPicPr>
          <p:blipFill>
            <a:blip r:embed="rId6"/>
            <a:stretch>
              <a:fillRect/>
            </a:stretch>
          </p:blipFill>
          <p:spPr>
            <a:xfrm>
              <a:off x="2776336" y="4796237"/>
              <a:ext cx="3591329" cy="1774750"/>
            </a:xfrm>
            <a:prstGeom prst="rect">
              <a:avLst/>
            </a:prstGeom>
            <a:ln w="38100">
              <a:noFill/>
            </a:ln>
          </p:spPr>
        </p:pic>
        <p:sp>
          <p:nvSpPr>
            <p:cNvPr id="21" name="TextBox 20">
              <a:extLst>
                <a:ext uri="{FF2B5EF4-FFF2-40B4-BE49-F238E27FC236}">
                  <a16:creationId xmlns:a16="http://schemas.microsoft.com/office/drawing/2014/main" id="{2C6F4B4A-AF35-4844-F85D-690B03ABBB99}"/>
                </a:ext>
              </a:extLst>
            </p:cNvPr>
            <p:cNvSpPr txBox="1"/>
            <p:nvPr/>
          </p:nvSpPr>
          <p:spPr>
            <a:xfrm>
              <a:off x="1738597" y="5375163"/>
              <a:ext cx="852366" cy="400110"/>
            </a:xfrm>
            <a:prstGeom prst="rect">
              <a:avLst/>
            </a:prstGeom>
            <a:noFill/>
          </p:spPr>
          <p:txBody>
            <a:bodyPr wrap="square" rtlCol="0">
              <a:spAutoFit/>
            </a:bodyPr>
            <a:lstStyle/>
            <a:p>
              <a:pPr algn="dist"/>
              <a:r>
                <a:rPr lang="en-US" altLang="ko-KR" sz="2000" b="1">
                  <a:solidFill>
                    <a:schemeClr val="accent1"/>
                  </a:solidFill>
                </a:rPr>
                <a:t>MFCC</a:t>
              </a:r>
              <a:endParaRPr lang="ko-KR" altLang="en-US" sz="2000" b="1">
                <a:solidFill>
                  <a:schemeClr val="accent1"/>
                </a:solidFill>
              </a:endParaRPr>
            </a:p>
          </p:txBody>
        </p:sp>
        <p:sp>
          <p:nvSpPr>
            <p:cNvPr id="28" name="왼쪽 대괄호 27">
              <a:extLst>
                <a:ext uri="{FF2B5EF4-FFF2-40B4-BE49-F238E27FC236}">
                  <a16:creationId xmlns:a16="http://schemas.microsoft.com/office/drawing/2014/main" id="{32CCB5DC-0756-23D4-329D-5EDB1BB2276F}"/>
                </a:ext>
              </a:extLst>
            </p:cNvPr>
            <p:cNvSpPr/>
            <p:nvPr/>
          </p:nvSpPr>
          <p:spPr>
            <a:xfrm>
              <a:off x="2611463" y="4891159"/>
              <a:ext cx="123873" cy="1533063"/>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30" name="화살표: 오른쪽 29">
            <a:extLst>
              <a:ext uri="{FF2B5EF4-FFF2-40B4-BE49-F238E27FC236}">
                <a16:creationId xmlns:a16="http://schemas.microsoft.com/office/drawing/2014/main" id="{67F108ED-7024-B1DE-A28E-014EDB8E90F0}"/>
              </a:ext>
            </a:extLst>
          </p:cNvPr>
          <p:cNvSpPr/>
          <p:nvPr/>
        </p:nvSpPr>
        <p:spPr>
          <a:xfrm rot="5400000">
            <a:off x="4320249" y="3835984"/>
            <a:ext cx="503501" cy="3693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990303A-E390-278A-EAB2-FE529013A19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23601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3C4171-50A7-908F-2C0D-20F7EF110319}"/>
              </a:ext>
            </a:extLst>
          </p:cNvPr>
          <p:cNvSpPr>
            <a:spLocks noGrp="1"/>
          </p:cNvSpPr>
          <p:nvPr>
            <p:ph type="ctrTitle"/>
          </p:nvPr>
        </p:nvSpPr>
        <p:spPr/>
        <p:txBody>
          <a:bodyPr/>
          <a:lstStyle/>
          <a:p>
            <a:r>
              <a:rPr lang="en-US" altLang="ko-KR"/>
              <a:t>Methodology</a:t>
            </a:r>
            <a:endParaRPr lang="ko-KR" altLang="en-US"/>
          </a:p>
        </p:txBody>
      </p:sp>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057063" y="1154666"/>
            <a:ext cx="6914445" cy="338554"/>
          </a:xfrm>
        </p:spPr>
        <p:txBody>
          <a:bodyPr/>
          <a:lstStyle/>
          <a:p>
            <a:r>
              <a:rPr lang="en-US" altLang="ko-KR" dirty="0">
                <a:latin typeface="Franklin Gothic Demi Cond"/>
                <a:ea typeface="돋움"/>
              </a:rPr>
              <a:t>- Model Architecture</a:t>
            </a:r>
            <a:endParaRPr lang="ko-KR" altLang="en-US" dirty="0">
              <a:latin typeface="Franklin Gothic Demi Cond"/>
              <a:ea typeface="돋움"/>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p:txBody>
          <a:bodyPr/>
          <a:lstStyle/>
          <a:p>
            <a:fld id="{8A7A6979-0714-4377-B894-6BE4C2D6E202}" type="slidenum">
              <a:rPr lang="en-US" smtClean="0"/>
              <a:pPr/>
              <a:t>15</a:t>
            </a:fld>
            <a:endParaRPr lang="en-US"/>
          </a:p>
        </p:txBody>
      </p:sp>
      <p:grpSp>
        <p:nvGrpSpPr>
          <p:cNvPr id="8" name="그룹 7">
            <a:extLst>
              <a:ext uri="{FF2B5EF4-FFF2-40B4-BE49-F238E27FC236}">
                <a16:creationId xmlns:a16="http://schemas.microsoft.com/office/drawing/2014/main" id="{5287F313-3DDF-803E-8E16-B54897C42DE9}"/>
              </a:ext>
            </a:extLst>
          </p:cNvPr>
          <p:cNvGrpSpPr/>
          <p:nvPr/>
        </p:nvGrpSpPr>
        <p:grpSpPr>
          <a:xfrm>
            <a:off x="525184" y="1565249"/>
            <a:ext cx="8106048" cy="2419757"/>
            <a:chOff x="556933" y="1827187"/>
            <a:chExt cx="8106048" cy="2419757"/>
          </a:xfrm>
        </p:grpSpPr>
        <p:sp>
          <p:nvSpPr>
            <p:cNvPr id="33" name="직사각형 32">
              <a:extLst>
                <a:ext uri="{FF2B5EF4-FFF2-40B4-BE49-F238E27FC236}">
                  <a16:creationId xmlns:a16="http://schemas.microsoft.com/office/drawing/2014/main" id="{5DF3BF7C-96D2-F377-C4E4-E6B35C4E1312}"/>
                </a:ext>
              </a:extLst>
            </p:cNvPr>
            <p:cNvSpPr/>
            <p:nvPr/>
          </p:nvSpPr>
          <p:spPr>
            <a:xfrm>
              <a:off x="7552437" y="1830363"/>
              <a:ext cx="403412" cy="2393576"/>
            </a:xfrm>
            <a:prstGeom prst="rect">
              <a:avLst/>
            </a:prstGeom>
            <a:solidFill>
              <a:srgbClr val="E3D5BE"/>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Fc Layer </a:t>
              </a:r>
              <a:endParaRPr lang="ko-KR" altLang="en-US" sz="1350">
                <a:solidFill>
                  <a:schemeClr val="tx1"/>
                </a:solidFill>
              </a:endParaRPr>
            </a:p>
          </p:txBody>
        </p:sp>
        <p:sp>
          <p:nvSpPr>
            <p:cNvPr id="35" name="사각형: 둥근 모서리 34">
              <a:extLst>
                <a:ext uri="{FF2B5EF4-FFF2-40B4-BE49-F238E27FC236}">
                  <a16:creationId xmlns:a16="http://schemas.microsoft.com/office/drawing/2014/main" id="{D294C92B-FEAF-899B-E601-C70F18B1D22D}"/>
                </a:ext>
              </a:extLst>
            </p:cNvPr>
            <p:cNvSpPr/>
            <p:nvPr/>
          </p:nvSpPr>
          <p:spPr>
            <a:xfrm>
              <a:off x="8113660" y="1827187"/>
              <a:ext cx="549321" cy="1143001"/>
            </a:xfrm>
            <a:prstGeom prst="roundRect">
              <a:avLst/>
            </a:prstGeom>
            <a:solidFill>
              <a:schemeClr val="tx2">
                <a:lumMod val="40000"/>
                <a:lumOff val="60000"/>
              </a:schemeClr>
            </a:solidFill>
            <a:ln w="28575"/>
          </p:spPr>
          <p:style>
            <a:lnRef idx="2">
              <a:schemeClr val="dk1"/>
            </a:lnRef>
            <a:fillRef idx="1">
              <a:schemeClr val="lt1"/>
            </a:fillRef>
            <a:effectRef idx="0">
              <a:schemeClr val="dk1"/>
            </a:effectRef>
            <a:fontRef idx="minor">
              <a:schemeClr val="dk1"/>
            </a:fontRef>
          </p:style>
          <p:txBody>
            <a:bodyPr vert="horz" rtlCol="0" anchor="ctr"/>
            <a:lstStyle/>
            <a:p>
              <a:pPr algn="ctr"/>
              <a:r>
                <a:rPr lang="en-US" altLang="ko-KR" sz="1600" b="1"/>
                <a:t>Yes</a:t>
              </a:r>
              <a:endParaRPr lang="ko-KR" altLang="en-US" sz="1600" b="1"/>
            </a:p>
          </p:txBody>
        </p:sp>
        <p:sp>
          <p:nvSpPr>
            <p:cNvPr id="37" name="사각형: 둥근 모서리 36">
              <a:extLst>
                <a:ext uri="{FF2B5EF4-FFF2-40B4-BE49-F238E27FC236}">
                  <a16:creationId xmlns:a16="http://schemas.microsoft.com/office/drawing/2014/main" id="{D92C4760-5107-52AA-3514-2AFF95F8089C}"/>
                </a:ext>
              </a:extLst>
            </p:cNvPr>
            <p:cNvSpPr/>
            <p:nvPr/>
          </p:nvSpPr>
          <p:spPr>
            <a:xfrm>
              <a:off x="8113660" y="3085699"/>
              <a:ext cx="549321" cy="1143001"/>
            </a:xfrm>
            <a:prstGeom prst="roundRect">
              <a:avLst/>
            </a:prstGeom>
            <a:solidFill>
              <a:schemeClr val="tx2">
                <a:lumMod val="40000"/>
                <a:lumOff val="60000"/>
              </a:schemeClr>
            </a:solid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a:t>No</a:t>
              </a:r>
              <a:endParaRPr lang="ko-KR" altLang="en-US" sz="1600" b="1"/>
            </a:p>
          </p:txBody>
        </p:sp>
        <p:sp>
          <p:nvSpPr>
            <p:cNvPr id="39" name="화살표: 오른쪽 38">
              <a:extLst>
                <a:ext uri="{FF2B5EF4-FFF2-40B4-BE49-F238E27FC236}">
                  <a16:creationId xmlns:a16="http://schemas.microsoft.com/office/drawing/2014/main" id="{25A881CC-7DAF-C77E-0613-52C32FAE6DD5}"/>
                </a:ext>
              </a:extLst>
            </p:cNvPr>
            <p:cNvSpPr/>
            <p:nvPr/>
          </p:nvSpPr>
          <p:spPr>
            <a:xfrm>
              <a:off x="5464010"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45" name="그룹 44">
              <a:extLst>
                <a:ext uri="{FF2B5EF4-FFF2-40B4-BE49-F238E27FC236}">
                  <a16:creationId xmlns:a16="http://schemas.microsoft.com/office/drawing/2014/main" id="{32D5E82A-1C3A-B61F-C1E5-CADEC42A09C6}"/>
                </a:ext>
              </a:extLst>
            </p:cNvPr>
            <p:cNvGrpSpPr/>
            <p:nvPr/>
          </p:nvGrpSpPr>
          <p:grpSpPr>
            <a:xfrm>
              <a:off x="2298654" y="1853368"/>
              <a:ext cx="1372614" cy="2393576"/>
              <a:chOff x="495517" y="781016"/>
              <a:chExt cx="1830150" cy="3191435"/>
            </a:xfrm>
          </p:grpSpPr>
          <p:sp>
            <p:nvSpPr>
              <p:cNvPr id="41" name="직사각형 40">
                <a:extLst>
                  <a:ext uri="{FF2B5EF4-FFF2-40B4-BE49-F238E27FC236}">
                    <a16:creationId xmlns:a16="http://schemas.microsoft.com/office/drawing/2014/main" id="{EE0880C1-4A64-A968-EF91-B498CFE4762C}"/>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42" name="직사각형 41">
                <a:extLst>
                  <a:ext uri="{FF2B5EF4-FFF2-40B4-BE49-F238E27FC236}">
                    <a16:creationId xmlns:a16="http://schemas.microsoft.com/office/drawing/2014/main" id="{CB5762B7-C62D-BBA0-16B9-18858B3E7AF8}"/>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43" name="직사각형 42">
                <a:extLst>
                  <a:ext uri="{FF2B5EF4-FFF2-40B4-BE49-F238E27FC236}">
                    <a16:creationId xmlns:a16="http://schemas.microsoft.com/office/drawing/2014/main" id="{0110ACBF-89F2-6E19-A017-FDF3D22C9BEE}"/>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44" name="직사각형 43">
                <a:extLst>
                  <a:ext uri="{FF2B5EF4-FFF2-40B4-BE49-F238E27FC236}">
                    <a16:creationId xmlns:a16="http://schemas.microsoft.com/office/drawing/2014/main" id="{BC012BFD-31FE-B1F9-DBC3-AEDC951BE508}"/>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51" name="그룹 50">
              <a:extLst>
                <a:ext uri="{FF2B5EF4-FFF2-40B4-BE49-F238E27FC236}">
                  <a16:creationId xmlns:a16="http://schemas.microsoft.com/office/drawing/2014/main" id="{7697E887-9EB6-5C8E-3590-8263063A45F0}"/>
                </a:ext>
              </a:extLst>
            </p:cNvPr>
            <p:cNvGrpSpPr/>
            <p:nvPr/>
          </p:nvGrpSpPr>
          <p:grpSpPr>
            <a:xfrm>
              <a:off x="556933" y="1843062"/>
              <a:ext cx="1372614" cy="2393576"/>
              <a:chOff x="495517" y="781016"/>
              <a:chExt cx="1830150" cy="3191435"/>
            </a:xfrm>
          </p:grpSpPr>
          <p:sp>
            <p:nvSpPr>
              <p:cNvPr id="47" name="직사각형 46">
                <a:extLst>
                  <a:ext uri="{FF2B5EF4-FFF2-40B4-BE49-F238E27FC236}">
                    <a16:creationId xmlns:a16="http://schemas.microsoft.com/office/drawing/2014/main" id="{D86D7CE6-6694-FBF6-0A17-9F76167E8C8C}"/>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48" name="직사각형 47">
                <a:extLst>
                  <a:ext uri="{FF2B5EF4-FFF2-40B4-BE49-F238E27FC236}">
                    <a16:creationId xmlns:a16="http://schemas.microsoft.com/office/drawing/2014/main" id="{DCB002C7-01A2-D243-8FFF-1C8069276E16}"/>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49" name="직사각형 48">
                <a:extLst>
                  <a:ext uri="{FF2B5EF4-FFF2-40B4-BE49-F238E27FC236}">
                    <a16:creationId xmlns:a16="http://schemas.microsoft.com/office/drawing/2014/main" id="{DFF2B17C-5131-AC03-FA3B-5095A748D21F}"/>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50" name="직사각형 49">
                <a:extLst>
                  <a:ext uri="{FF2B5EF4-FFF2-40B4-BE49-F238E27FC236}">
                    <a16:creationId xmlns:a16="http://schemas.microsoft.com/office/drawing/2014/main" id="{16064086-94DB-7AA8-4FF9-C1DB48C43E81}"/>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57" name="그룹 56">
              <a:extLst>
                <a:ext uri="{FF2B5EF4-FFF2-40B4-BE49-F238E27FC236}">
                  <a16:creationId xmlns:a16="http://schemas.microsoft.com/office/drawing/2014/main" id="{24AF29AA-08F9-6C46-49B0-77C6621D186D}"/>
                </a:ext>
              </a:extLst>
            </p:cNvPr>
            <p:cNvGrpSpPr/>
            <p:nvPr/>
          </p:nvGrpSpPr>
          <p:grpSpPr>
            <a:xfrm>
              <a:off x="5776825" y="1843062"/>
              <a:ext cx="1372614" cy="2393576"/>
              <a:chOff x="495517" y="781016"/>
              <a:chExt cx="1830150" cy="3191435"/>
            </a:xfrm>
          </p:grpSpPr>
          <p:sp>
            <p:nvSpPr>
              <p:cNvPr id="53" name="직사각형 52">
                <a:extLst>
                  <a:ext uri="{FF2B5EF4-FFF2-40B4-BE49-F238E27FC236}">
                    <a16:creationId xmlns:a16="http://schemas.microsoft.com/office/drawing/2014/main" id="{1D5FA948-8A46-6C0D-3231-9B41D71F11BC}"/>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54" name="직사각형 53">
                <a:extLst>
                  <a:ext uri="{FF2B5EF4-FFF2-40B4-BE49-F238E27FC236}">
                    <a16:creationId xmlns:a16="http://schemas.microsoft.com/office/drawing/2014/main" id="{A64F7D12-9D42-CD0F-D77F-76E2659D73E7}"/>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55" name="직사각형 54">
                <a:extLst>
                  <a:ext uri="{FF2B5EF4-FFF2-40B4-BE49-F238E27FC236}">
                    <a16:creationId xmlns:a16="http://schemas.microsoft.com/office/drawing/2014/main" id="{3660443C-2F84-7C30-0C78-9A0F4AB0B951}"/>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56" name="직사각형 55">
                <a:extLst>
                  <a:ext uri="{FF2B5EF4-FFF2-40B4-BE49-F238E27FC236}">
                    <a16:creationId xmlns:a16="http://schemas.microsoft.com/office/drawing/2014/main" id="{17808634-CF65-561E-16DE-61B613DD51FE}"/>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64" name="그룹 63">
              <a:extLst>
                <a:ext uri="{FF2B5EF4-FFF2-40B4-BE49-F238E27FC236}">
                  <a16:creationId xmlns:a16="http://schemas.microsoft.com/office/drawing/2014/main" id="{ABEE02E5-C3B8-DC5B-F193-39BCB37D83F1}"/>
                </a:ext>
              </a:extLst>
            </p:cNvPr>
            <p:cNvGrpSpPr/>
            <p:nvPr/>
          </p:nvGrpSpPr>
          <p:grpSpPr>
            <a:xfrm>
              <a:off x="4049969" y="1853368"/>
              <a:ext cx="1372614" cy="2393576"/>
              <a:chOff x="495517" y="781016"/>
              <a:chExt cx="1830150" cy="3191435"/>
            </a:xfrm>
          </p:grpSpPr>
          <p:sp>
            <p:nvSpPr>
              <p:cNvPr id="59" name="직사각형 58">
                <a:extLst>
                  <a:ext uri="{FF2B5EF4-FFF2-40B4-BE49-F238E27FC236}">
                    <a16:creationId xmlns:a16="http://schemas.microsoft.com/office/drawing/2014/main" id="{EBED9833-0903-5129-DAA5-0A07CA421669}"/>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60" name="직사각형 59">
                <a:extLst>
                  <a:ext uri="{FF2B5EF4-FFF2-40B4-BE49-F238E27FC236}">
                    <a16:creationId xmlns:a16="http://schemas.microsoft.com/office/drawing/2014/main" id="{EBD6DF73-77C5-48FD-B248-BE9F11DE3308}"/>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61" name="직사각형 60">
                <a:extLst>
                  <a:ext uri="{FF2B5EF4-FFF2-40B4-BE49-F238E27FC236}">
                    <a16:creationId xmlns:a16="http://schemas.microsoft.com/office/drawing/2014/main" id="{9CF7FDA2-D1FE-4C30-8D4E-CF0D52BDEBF9}"/>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62" name="직사각형 61">
                <a:extLst>
                  <a:ext uri="{FF2B5EF4-FFF2-40B4-BE49-F238E27FC236}">
                    <a16:creationId xmlns:a16="http://schemas.microsoft.com/office/drawing/2014/main" id="{24B504FF-D9D1-CE1B-B1C3-BD12DC2DFB54}"/>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sp>
          <p:nvSpPr>
            <p:cNvPr id="66" name="화살표: 오른쪽 50">
              <a:extLst>
                <a:ext uri="{FF2B5EF4-FFF2-40B4-BE49-F238E27FC236}">
                  <a16:creationId xmlns:a16="http://schemas.microsoft.com/office/drawing/2014/main" id="{982F2A78-B49A-0805-E2EB-509079436856}"/>
                </a:ext>
              </a:extLst>
            </p:cNvPr>
            <p:cNvSpPr/>
            <p:nvPr/>
          </p:nvSpPr>
          <p:spPr>
            <a:xfrm>
              <a:off x="3758355" y="2877306"/>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8" name="화살표: 오른쪽 50">
              <a:extLst>
                <a:ext uri="{FF2B5EF4-FFF2-40B4-BE49-F238E27FC236}">
                  <a16:creationId xmlns:a16="http://schemas.microsoft.com/office/drawing/2014/main" id="{192DAE2F-BA3E-3EB7-32E7-74A9697FFA91}"/>
                </a:ext>
              </a:extLst>
            </p:cNvPr>
            <p:cNvSpPr/>
            <p:nvPr/>
          </p:nvSpPr>
          <p:spPr>
            <a:xfrm>
              <a:off x="2031012" y="2877306"/>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0" name="화살표: 오른쪽 50">
              <a:extLst>
                <a:ext uri="{FF2B5EF4-FFF2-40B4-BE49-F238E27FC236}">
                  <a16:creationId xmlns:a16="http://schemas.microsoft.com/office/drawing/2014/main" id="{A4F57719-6013-BB3C-BA81-640FE90ACB44}"/>
                </a:ext>
              </a:extLst>
            </p:cNvPr>
            <p:cNvSpPr/>
            <p:nvPr/>
          </p:nvSpPr>
          <p:spPr>
            <a:xfrm>
              <a:off x="7220703"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sp>
        <p:nvSpPr>
          <p:cNvPr id="7" name="부제목 2">
            <a:extLst>
              <a:ext uri="{FF2B5EF4-FFF2-40B4-BE49-F238E27FC236}">
                <a16:creationId xmlns:a16="http://schemas.microsoft.com/office/drawing/2014/main" id="{1FD482D0-A1B0-01F0-4F60-C349BBB52A3E}"/>
              </a:ext>
            </a:extLst>
          </p:cNvPr>
          <p:cNvSpPr txBox="1">
            <a:spLocks/>
          </p:cNvSpPr>
          <p:nvPr/>
        </p:nvSpPr>
        <p:spPr>
          <a:xfrm>
            <a:off x="1058651" y="4085191"/>
            <a:ext cx="6914445" cy="196925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nSpc>
                <a:spcPct val="150000"/>
              </a:lnSpc>
            </a:pPr>
            <a:r>
              <a:rPr lang="en-US" altLang="ko-KR" dirty="0">
                <a:latin typeface="Franklin Gothic Demi Cond"/>
                <a:ea typeface="돋움"/>
              </a:rPr>
              <a:t>- Model Information</a:t>
            </a:r>
            <a:endParaRPr lang="ko-KR" altLang="en-US" dirty="0"/>
          </a:p>
          <a:p>
            <a:pPr marL="342900" indent="-342900">
              <a:lnSpc>
                <a:spcPct val="150000"/>
              </a:lnSpc>
              <a:spcBef>
                <a:spcPts val="0"/>
              </a:spcBef>
              <a:buChar char="•"/>
            </a:pPr>
            <a:r>
              <a:rPr lang="en-US" b="0" dirty="0">
                <a:solidFill>
                  <a:schemeClr val="tx1"/>
                </a:solidFill>
                <a:latin typeface="Franklin Gothic Demi Cond"/>
                <a:ea typeface="돋움"/>
              </a:rPr>
              <a:t>➢ Loss : </a:t>
            </a:r>
            <a:r>
              <a:rPr lang="en-US" b="0" dirty="0" err="1">
                <a:solidFill>
                  <a:schemeClr val="tx1"/>
                </a:solidFill>
                <a:latin typeface="Franklin Gothic Demi Cond"/>
                <a:ea typeface="돋움"/>
              </a:rPr>
              <a:t>CrossEntropyLoss</a:t>
            </a:r>
            <a:endParaRPr lang="en-US" b="0" dirty="0">
              <a:solidFill>
                <a:schemeClr val="tx1"/>
              </a:solidFill>
              <a:latin typeface="Franklin Gothic Demi Cond"/>
              <a:ea typeface="돋움"/>
            </a:endParaRPr>
          </a:p>
          <a:p>
            <a:pPr marL="342900" indent="-342900">
              <a:lnSpc>
                <a:spcPct val="150000"/>
              </a:lnSpc>
              <a:spcBef>
                <a:spcPts val="0"/>
              </a:spcBef>
              <a:buChar char="•"/>
            </a:pPr>
            <a:r>
              <a:rPr lang="en-US" b="0" dirty="0">
                <a:solidFill>
                  <a:schemeClr val="tx1"/>
                </a:solidFill>
                <a:latin typeface="Franklin Gothic Demi Cond"/>
                <a:ea typeface="돋움"/>
              </a:rPr>
              <a:t>➢ Optimizer : Adam </a:t>
            </a:r>
          </a:p>
          <a:p>
            <a:pPr marL="342900" indent="-342900">
              <a:lnSpc>
                <a:spcPct val="150000"/>
              </a:lnSpc>
              <a:spcBef>
                <a:spcPts val="0"/>
              </a:spcBef>
              <a:buChar char="•"/>
            </a:pPr>
            <a:r>
              <a:rPr lang="en-US" b="0" dirty="0">
                <a:solidFill>
                  <a:schemeClr val="tx1"/>
                </a:solidFill>
                <a:latin typeface="Franklin Gothic Demi Cond"/>
                <a:ea typeface="돋움"/>
              </a:rPr>
              <a:t>➢ Learning rate : 0.001</a:t>
            </a:r>
          </a:p>
        </p:txBody>
      </p:sp>
      <p:sp>
        <p:nvSpPr>
          <p:cNvPr id="9" name="부제목 2">
            <a:extLst>
              <a:ext uri="{FF2B5EF4-FFF2-40B4-BE49-F238E27FC236}">
                <a16:creationId xmlns:a16="http://schemas.microsoft.com/office/drawing/2014/main" id="{598E4504-DE90-3470-3EB0-5F622316D685}"/>
              </a:ext>
            </a:extLst>
          </p:cNvPr>
          <p:cNvSpPr txBox="1">
            <a:spLocks/>
          </p:cNvSpPr>
          <p:nvPr/>
        </p:nvSpPr>
        <p:spPr>
          <a:xfrm>
            <a:off x="4577298" y="4589455"/>
            <a:ext cx="3821622" cy="95359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342900" indent="-342900">
              <a:lnSpc>
                <a:spcPct val="150000"/>
              </a:lnSpc>
              <a:spcBef>
                <a:spcPts val="0"/>
              </a:spcBef>
              <a:buFont typeface="Arial,Sans-Serif" panose="020B0604020202020204" pitchFamily="34" charset="0"/>
              <a:buChar char="•"/>
            </a:pPr>
            <a:r>
              <a:rPr lang="en-US" altLang="ko-KR" b="0" dirty="0">
                <a:solidFill>
                  <a:schemeClr val="tx1"/>
                </a:solidFill>
                <a:latin typeface="Franklin Gothic Demi Cond"/>
                <a:ea typeface="돋움"/>
              </a:rPr>
              <a:t>➢ </a:t>
            </a:r>
            <a:r>
              <a:rPr lang="ko-KR" b="0" dirty="0" err="1">
                <a:solidFill>
                  <a:schemeClr val="tx1"/>
                </a:solidFill>
                <a:latin typeface="Franklin Gothic Demi Cond"/>
                <a:ea typeface="돋움"/>
              </a:rPr>
              <a:t>Batch</a:t>
            </a:r>
            <a:r>
              <a:rPr lang="ko-KR" b="0" dirty="0">
                <a:solidFill>
                  <a:schemeClr val="tx1"/>
                </a:solidFill>
                <a:latin typeface="Franklin Gothic Demi Cond"/>
                <a:ea typeface="돋움"/>
              </a:rPr>
              <a:t> </a:t>
            </a:r>
            <a:r>
              <a:rPr lang="ko-KR" b="0" dirty="0" err="1">
                <a:solidFill>
                  <a:schemeClr val="tx1"/>
                </a:solidFill>
                <a:latin typeface="Franklin Gothic Demi Cond"/>
                <a:ea typeface="돋움"/>
              </a:rPr>
              <a:t>size</a:t>
            </a:r>
            <a:r>
              <a:rPr lang="ko-KR" b="0" dirty="0">
                <a:solidFill>
                  <a:schemeClr val="tx1"/>
                </a:solidFill>
                <a:latin typeface="Franklin Gothic Demi Cond"/>
                <a:ea typeface="돋움"/>
              </a:rPr>
              <a:t> : 10</a:t>
            </a:r>
            <a:endParaRPr lang="en-US" b="0" dirty="0">
              <a:solidFill>
                <a:schemeClr val="tx1"/>
              </a:solidFill>
              <a:latin typeface="Franklin Gothic Demi Cond"/>
              <a:ea typeface="돋움"/>
            </a:endParaRPr>
          </a:p>
          <a:p>
            <a:pPr marL="342900" indent="-342900">
              <a:lnSpc>
                <a:spcPct val="150000"/>
              </a:lnSpc>
              <a:spcBef>
                <a:spcPts val="0"/>
              </a:spcBef>
              <a:buFont typeface="Arial,Sans-Serif" panose="020B0604020202020204" pitchFamily="34" charset="0"/>
              <a:buChar char="•"/>
            </a:pPr>
            <a:r>
              <a:rPr lang="en-US" b="0" dirty="0">
                <a:solidFill>
                  <a:schemeClr val="tx1"/>
                </a:solidFill>
                <a:latin typeface="Franklin Gothic Demi Cond"/>
                <a:ea typeface="돋움"/>
              </a:rPr>
              <a:t>➢ Epoch : 100</a:t>
            </a:r>
            <a:endParaRPr lang="en-US" dirty="0">
              <a:solidFill>
                <a:schemeClr val="tx1"/>
              </a:solidFill>
            </a:endParaRPr>
          </a:p>
        </p:txBody>
      </p:sp>
      <p:sp>
        <p:nvSpPr>
          <p:cNvPr id="4" name="직사각형 3">
            <a:extLst>
              <a:ext uri="{FF2B5EF4-FFF2-40B4-BE49-F238E27FC236}">
                <a16:creationId xmlns:a16="http://schemas.microsoft.com/office/drawing/2014/main" id="{C1E56A38-324B-50A2-0074-24B141D745C8}"/>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0199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Experiment Result</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16</a:t>
            </a:fld>
            <a:endParaRPr lang="en-US"/>
          </a:p>
        </p:txBody>
      </p:sp>
      <p:pic>
        <p:nvPicPr>
          <p:cNvPr id="9" name="Picture 9">
            <a:extLst>
              <a:ext uri="{FF2B5EF4-FFF2-40B4-BE49-F238E27FC236}">
                <a16:creationId xmlns:a16="http://schemas.microsoft.com/office/drawing/2014/main" id="{E6325025-7885-6323-398B-C61AF4A24A2E}"/>
              </a:ext>
            </a:extLst>
          </p:cNvPr>
          <p:cNvPicPr>
            <a:picLocks noChangeAspect="1"/>
          </p:cNvPicPr>
          <p:nvPr/>
        </p:nvPicPr>
        <p:blipFill>
          <a:blip r:embed="rId3"/>
          <a:stretch>
            <a:fillRect/>
          </a:stretch>
        </p:blipFill>
        <p:spPr>
          <a:xfrm>
            <a:off x="400261" y="1882829"/>
            <a:ext cx="4208810" cy="2805873"/>
          </a:xfrm>
          <a:prstGeom prst="rect">
            <a:avLst/>
          </a:prstGeom>
        </p:spPr>
      </p:pic>
      <p:pic>
        <p:nvPicPr>
          <p:cNvPr id="10" name="Picture 10">
            <a:extLst>
              <a:ext uri="{FF2B5EF4-FFF2-40B4-BE49-F238E27FC236}">
                <a16:creationId xmlns:a16="http://schemas.microsoft.com/office/drawing/2014/main" id="{D74C2BF7-6BDC-02E3-B8FE-E65353E0EFF4}"/>
              </a:ext>
            </a:extLst>
          </p:cNvPr>
          <p:cNvPicPr>
            <a:picLocks noChangeAspect="1"/>
          </p:cNvPicPr>
          <p:nvPr/>
        </p:nvPicPr>
        <p:blipFill rotWithShape="1">
          <a:blip r:embed="rId4"/>
          <a:srcRect t="10354"/>
          <a:stretch/>
        </p:blipFill>
        <p:spPr>
          <a:xfrm>
            <a:off x="4456259" y="2068750"/>
            <a:ext cx="4383835" cy="2619952"/>
          </a:xfrm>
          <a:prstGeom prst="rect">
            <a:avLst/>
          </a:prstGeom>
        </p:spPr>
      </p:pic>
      <p:sp>
        <p:nvSpPr>
          <p:cNvPr id="11" name="TextBox 10">
            <a:extLst>
              <a:ext uri="{FF2B5EF4-FFF2-40B4-BE49-F238E27FC236}">
                <a16:creationId xmlns:a16="http://schemas.microsoft.com/office/drawing/2014/main" id="{8E117D95-E2D3-48F9-A8CD-84B8FC7C1860}"/>
              </a:ext>
            </a:extLst>
          </p:cNvPr>
          <p:cNvSpPr txBox="1"/>
          <p:nvPr/>
        </p:nvSpPr>
        <p:spPr>
          <a:xfrm>
            <a:off x="2351854" y="4874623"/>
            <a:ext cx="420881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Tx/>
              <a:buChar char="-"/>
            </a:pPr>
            <a:r>
              <a:rPr lang="en-US" altLang="ko-KR" sz="2800" dirty="0">
                <a:latin typeface="Franklin Gothic Demi Cond"/>
                <a:ea typeface="돋움"/>
              </a:rPr>
              <a:t>Test Loss: 0.0324</a:t>
            </a:r>
          </a:p>
          <a:p>
            <a:pPr marL="342900" indent="-342900">
              <a:buFontTx/>
              <a:buChar char="-"/>
            </a:pPr>
            <a:r>
              <a:rPr lang="en-US" altLang="ko-KR" sz="2800" dirty="0">
                <a:latin typeface="Franklin Gothic Demi Cond"/>
                <a:ea typeface="돋움"/>
              </a:rPr>
              <a:t>Accuracy: 279/280 (100%)</a:t>
            </a:r>
            <a:endParaRPr lang="ko-KR" altLang="en-US" sz="2800" dirty="0">
              <a:latin typeface="Franklin Gothic Demi Cond"/>
              <a:ea typeface="돋움"/>
            </a:endParaRPr>
          </a:p>
        </p:txBody>
      </p:sp>
      <p:sp>
        <p:nvSpPr>
          <p:cNvPr id="12" name="부제목 2">
            <a:extLst>
              <a:ext uri="{FF2B5EF4-FFF2-40B4-BE49-F238E27FC236}">
                <a16:creationId xmlns:a16="http://schemas.microsoft.com/office/drawing/2014/main" id="{91AE954C-E6D2-4049-9128-65DD33C70BA8}"/>
              </a:ext>
            </a:extLst>
          </p:cNvPr>
          <p:cNvSpPr>
            <a:spLocks noGrp="1"/>
          </p:cNvSpPr>
          <p:nvPr>
            <p:ph type="subTitle" idx="1"/>
          </p:nvPr>
        </p:nvSpPr>
        <p:spPr>
          <a:xfrm>
            <a:off x="1186937" y="1696908"/>
            <a:ext cx="2329834" cy="443198"/>
          </a:xfrm>
        </p:spPr>
        <p:txBody>
          <a:bodyPr/>
          <a:lstStyle/>
          <a:p>
            <a:r>
              <a:rPr lang="en-US" altLang="ko-KR" sz="2400" dirty="0">
                <a:ea typeface="돋움" panose="020B0600000101010101" pitchFamily="34" charset="-127"/>
              </a:rPr>
              <a:t>- Confusion Matrix</a:t>
            </a:r>
            <a:endParaRPr lang="ko-KR" altLang="en-US" sz="2400" dirty="0">
              <a:ea typeface="돋움" panose="020B0600000101010101" pitchFamily="34" charset="-127"/>
            </a:endParaRPr>
          </a:p>
        </p:txBody>
      </p:sp>
      <p:sp>
        <p:nvSpPr>
          <p:cNvPr id="14" name="부제목 2">
            <a:extLst>
              <a:ext uri="{FF2B5EF4-FFF2-40B4-BE49-F238E27FC236}">
                <a16:creationId xmlns:a16="http://schemas.microsoft.com/office/drawing/2014/main" id="{B1FCA0FB-7CED-4292-BFE5-28A373C18CB6}"/>
              </a:ext>
            </a:extLst>
          </p:cNvPr>
          <p:cNvSpPr txBox="1">
            <a:spLocks/>
          </p:cNvSpPr>
          <p:nvPr/>
        </p:nvSpPr>
        <p:spPr>
          <a:xfrm>
            <a:off x="5965302" y="1699418"/>
            <a:ext cx="1518561"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sz="2400" dirty="0">
                <a:ea typeface="돋움" panose="020B0600000101010101" pitchFamily="34" charset="-127"/>
              </a:rPr>
              <a:t>- ROC curve</a:t>
            </a:r>
            <a:endParaRPr lang="ko-KR" altLang="en-US" sz="2400" dirty="0">
              <a:ea typeface="돋움" panose="020B0600000101010101" pitchFamily="34" charset="-127"/>
            </a:endParaRPr>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18929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dirty="0"/>
              <a:t>Contribution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958749" y="3308769"/>
            <a:ext cx="6925732" cy="2383661"/>
          </a:xfrm>
        </p:spPr>
        <p:txBody>
          <a:bodyPr vert="horz" lIns="0" tIns="0" rIns="0" bIns="0" rtlCol="0" anchor="t">
            <a:normAutofit fontScale="92500"/>
          </a:bodyPr>
          <a:lstStyle/>
          <a:p>
            <a:pPr>
              <a:spcAft>
                <a:spcPts val="600"/>
              </a:spcAft>
            </a:pPr>
            <a:r>
              <a:rPr lang="en-US" altLang="ko-KR" sz="2800" dirty="0">
                <a:solidFill>
                  <a:srgbClr val="000000"/>
                </a:solidFill>
                <a:latin typeface="Franklin Gothic Medium Cond"/>
                <a:ea typeface="돋움"/>
              </a:rPr>
              <a:t>Increase</a:t>
            </a:r>
            <a:r>
              <a:rPr lang="ko-KR" altLang="en-US" sz="2800" dirty="0">
                <a:solidFill>
                  <a:srgbClr val="000000"/>
                </a:solidFill>
                <a:latin typeface="Franklin Gothic Medium Cond"/>
                <a:ea typeface="돋움"/>
              </a:rPr>
              <a:t> </a:t>
            </a:r>
            <a:r>
              <a:rPr lang="en-US" altLang="ko-KR" sz="2800" dirty="0">
                <a:solidFill>
                  <a:srgbClr val="000000"/>
                </a:solidFill>
                <a:latin typeface="Franklin Gothic Medium Cond"/>
                <a:ea typeface="돋움"/>
              </a:rPr>
              <a:t>efficiency</a:t>
            </a:r>
            <a:r>
              <a:rPr lang="en-US" altLang="ko-KR" sz="2800" dirty="0">
                <a:latin typeface="Franklin Gothic Medium Cond"/>
                <a:ea typeface="돋움"/>
              </a:rPr>
              <a:t> in </a:t>
            </a:r>
            <a:r>
              <a:rPr lang="en-US" altLang="ko-KR" sz="2800" dirty="0">
                <a:highlight>
                  <a:srgbClr val="ECE3D3"/>
                </a:highlight>
                <a:latin typeface="Franklin Gothic Medium Cond"/>
                <a:ea typeface="돋움"/>
              </a:rPr>
              <a:t>managing coyotes</a:t>
            </a:r>
          </a:p>
          <a:p>
            <a:pPr marL="0" indent="0">
              <a:buNone/>
            </a:pPr>
            <a:r>
              <a:rPr lang="en-US" altLang="ko-KR" sz="2400" dirty="0">
                <a:latin typeface="Franklin Gothic Medium Cond"/>
                <a:ea typeface="돋움"/>
              </a:rPr>
              <a:t>	</a:t>
            </a:r>
            <a:r>
              <a:rPr lang="ko-KR" altLang="en-US" sz="2400" dirty="0">
                <a:latin typeface="Franklin Gothic Medium Cond"/>
                <a:ea typeface="돋움"/>
              </a:rPr>
              <a:t>➡</a:t>
            </a:r>
            <a:r>
              <a:rPr lang="ko-KR" altLang="en-US" sz="2400" dirty="0" err="1">
                <a:latin typeface="Franklin Gothic Medium Cond"/>
                <a:ea typeface="돋움"/>
              </a:rPr>
              <a:t>By</a:t>
            </a:r>
            <a:r>
              <a:rPr lang="ko-KR" altLang="en-US" sz="2400" dirty="0">
                <a:latin typeface="Franklin Gothic Medium Cond"/>
                <a:ea typeface="돋움"/>
              </a:rPr>
              <a:t> </a:t>
            </a:r>
            <a:r>
              <a:rPr lang="en-US" altLang="ko-KR" sz="2400" dirty="0">
                <a:latin typeface="Franklin Gothic Medium Cond"/>
                <a:ea typeface="돋움"/>
              </a:rPr>
              <a:t>informing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surrounding</a:t>
            </a:r>
            <a:r>
              <a:rPr lang="ko-KR" altLang="en-US" sz="2400" dirty="0">
                <a:latin typeface="Franklin Gothic Medium Cond"/>
                <a:ea typeface="돋움"/>
              </a:rPr>
              <a:t> </a:t>
            </a:r>
            <a:r>
              <a:rPr lang="en-US" altLang="ko-KR" sz="2400" dirty="0">
                <a:latin typeface="Franklin Gothic Medium Cond"/>
                <a:ea typeface="돋움"/>
              </a:rPr>
              <a:t>farms</a:t>
            </a:r>
            <a:r>
              <a:rPr lang="ko-KR" altLang="en-US" sz="2400" dirty="0">
                <a:latin typeface="Franklin Gothic Medium Cond"/>
                <a:ea typeface="돋움"/>
              </a:rPr>
              <a:t> </a:t>
            </a:r>
            <a:r>
              <a:rPr lang="en-US" altLang="ko-KR" sz="2400" dirty="0">
                <a:latin typeface="Franklin Gothic Medium Cond"/>
                <a:ea typeface="돋움"/>
              </a:rPr>
              <a:t>to</a:t>
            </a:r>
            <a:r>
              <a:rPr lang="ko-KR" altLang="en-US" sz="2400" dirty="0">
                <a:latin typeface="Franklin Gothic Medium Cond"/>
                <a:ea typeface="돋움"/>
              </a:rPr>
              <a:t> </a:t>
            </a:r>
            <a:r>
              <a:rPr lang="en-US" altLang="ko-KR" sz="2400" dirty="0">
                <a:latin typeface="Franklin Gothic Medium Cond"/>
                <a:ea typeface="돋움"/>
              </a:rPr>
              <a:t>prevent</a:t>
            </a:r>
            <a:r>
              <a:rPr lang="ko-KR" altLang="en-US" sz="2400" dirty="0">
                <a:latin typeface="Franklin Gothic Medium Cond"/>
                <a:ea typeface="돋움"/>
              </a:rPr>
              <a:t> </a:t>
            </a:r>
            <a:r>
              <a:rPr lang="en-US" altLang="ko-KR" sz="2400" dirty="0">
                <a:latin typeface="Franklin Gothic Medium Cond"/>
                <a:ea typeface="돋움"/>
              </a:rPr>
              <a:t>damage,</a:t>
            </a:r>
            <a:r>
              <a:rPr lang="ko-KR" altLang="en-US" sz="2400" dirty="0">
                <a:latin typeface="Franklin Gothic Medium Cond"/>
                <a:ea typeface="돋움"/>
              </a:rPr>
              <a:t>   </a:t>
            </a:r>
          </a:p>
          <a:p>
            <a:pPr>
              <a:buNone/>
            </a:pPr>
            <a:r>
              <a:rPr lang="ko-KR" altLang="en-US" sz="2400" dirty="0">
                <a:latin typeface="Franklin Gothic Medium Cond"/>
                <a:ea typeface="돋움"/>
              </a:rPr>
              <a:t>                </a:t>
            </a:r>
            <a:r>
              <a:rPr lang="en-US" altLang="ko-KR" sz="2400" dirty="0">
                <a:latin typeface="Franklin Gothic Medium Cond"/>
                <a:ea typeface="돋움"/>
              </a:rPr>
              <a:t>using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frequency</a:t>
            </a:r>
            <a:r>
              <a:rPr lang="ko-KR" altLang="en-US" sz="2400" dirty="0">
                <a:latin typeface="Franklin Gothic Medium Cond"/>
                <a:ea typeface="돋움"/>
              </a:rPr>
              <a:t> </a:t>
            </a:r>
            <a:r>
              <a:rPr lang="en-US" altLang="ko-KR" sz="2400" dirty="0">
                <a:latin typeface="Franklin Gothic Medium Cond"/>
                <a:ea typeface="돋움"/>
              </a:rPr>
              <a:t>that</a:t>
            </a:r>
            <a:r>
              <a:rPr lang="ko-KR" altLang="en-US" sz="2400" dirty="0">
                <a:latin typeface="Franklin Gothic Medium Cond"/>
                <a:ea typeface="돋움"/>
              </a:rPr>
              <a:t> </a:t>
            </a:r>
            <a:r>
              <a:rPr lang="en-US" altLang="ko-KR" sz="2400" dirty="0">
                <a:latin typeface="Franklin Gothic Medium Cond"/>
                <a:ea typeface="돋움"/>
              </a:rPr>
              <a:t>coyotes</a:t>
            </a:r>
            <a:r>
              <a:rPr lang="ko-KR" altLang="en-US" sz="2400" dirty="0">
                <a:latin typeface="Franklin Gothic Medium Cond"/>
                <a:ea typeface="돋움"/>
              </a:rPr>
              <a:t> </a:t>
            </a:r>
            <a:r>
              <a:rPr lang="en-US" altLang="ko-KR" sz="2400" dirty="0">
                <a:latin typeface="Franklin Gothic Medium Cond"/>
                <a:ea typeface="돋움"/>
              </a:rPr>
              <a:t>dislike.</a:t>
            </a:r>
            <a:r>
              <a:rPr lang="ko-KR" altLang="en-US" sz="2400" dirty="0">
                <a:latin typeface="Franklin Gothic Medium Cond"/>
                <a:ea typeface="돋움"/>
              </a:rPr>
              <a:t> </a:t>
            </a:r>
            <a:endParaRPr lang="ko-KR" altLang="en-US" sz="2400" dirty="0"/>
          </a:p>
          <a:p>
            <a:pPr marL="0" indent="0">
              <a:buNone/>
            </a:pPr>
            <a:endParaRPr lang="en-US" altLang="ko-KR" sz="2400" dirty="0">
              <a:solidFill>
                <a:srgbClr val="000000"/>
              </a:solidFill>
              <a:ea typeface="돋움"/>
            </a:endParaRPr>
          </a:p>
          <a:p>
            <a:pPr>
              <a:spcAft>
                <a:spcPts val="600"/>
              </a:spcAft>
            </a:pPr>
            <a:r>
              <a:rPr lang="ko-KR" altLang="ko-KR" sz="2800" dirty="0" err="1">
                <a:highlight>
                  <a:srgbClr val="ECE3D3"/>
                </a:highlight>
                <a:latin typeface="Franklin Gothic Medium Cond"/>
                <a:ea typeface="돋움"/>
              </a:rPr>
              <a:t>Reduce</a:t>
            </a:r>
            <a:r>
              <a:rPr lang="ko-KR" altLang="ko-KR" sz="2800" dirty="0">
                <a:latin typeface="Franklin Gothic Medium Cond"/>
                <a:ea typeface="돋움"/>
              </a:rPr>
              <a:t> </a:t>
            </a:r>
            <a:r>
              <a:rPr lang="ko-KR" altLang="ko-KR" sz="2800" dirty="0" err="1">
                <a:latin typeface="Franklin Gothic Medium Cond"/>
                <a:ea typeface="돋움"/>
              </a:rPr>
              <a:t>livestock</a:t>
            </a:r>
            <a:r>
              <a:rPr lang="ko-KR" altLang="ko-KR" sz="2800" dirty="0">
                <a:latin typeface="Franklin Gothic Medium Cond"/>
                <a:ea typeface="돋움"/>
              </a:rPr>
              <a:t>, </a:t>
            </a:r>
            <a:r>
              <a:rPr lang="ko-KR" altLang="ko-KR" sz="2800" dirty="0" err="1">
                <a:latin typeface="Franklin Gothic Medium Cond"/>
                <a:ea typeface="돋움"/>
              </a:rPr>
              <a:t>human</a:t>
            </a:r>
            <a:r>
              <a:rPr lang="ko-KR" altLang="ko-KR" sz="2800" dirty="0">
                <a:latin typeface="Franklin Gothic Medium Cond"/>
                <a:ea typeface="돋움"/>
              </a:rPr>
              <a:t> </a:t>
            </a:r>
            <a:r>
              <a:rPr lang="ko-KR" altLang="ko-KR" sz="2800" dirty="0" err="1">
                <a:latin typeface="Franklin Gothic Medium Cond"/>
                <a:ea typeface="돋움"/>
              </a:rPr>
              <a:t>costs</a:t>
            </a:r>
            <a:r>
              <a:rPr lang="ko-KR" altLang="ko-KR" sz="2800" dirty="0">
                <a:latin typeface="Franklin Gothic Medium Cond"/>
                <a:ea typeface="돋움"/>
              </a:rPr>
              <a:t>, and </a:t>
            </a:r>
            <a:r>
              <a:rPr lang="ko-KR" altLang="ko-KR" sz="2800" dirty="0" err="1">
                <a:latin typeface="Franklin Gothic Medium Cond"/>
                <a:ea typeface="돋움"/>
              </a:rPr>
              <a:t>crops</a:t>
            </a:r>
            <a:r>
              <a:rPr lang="ko-KR" altLang="ko-KR" sz="2800" dirty="0">
                <a:latin typeface="Franklin Gothic Medium Cond"/>
                <a:ea typeface="돋움"/>
              </a:rPr>
              <a:t> </a:t>
            </a:r>
            <a:r>
              <a:rPr lang="ko-KR" altLang="ko-KR" sz="2800" dirty="0" err="1">
                <a:highlight>
                  <a:srgbClr val="ECE3D3"/>
                </a:highlight>
                <a:latin typeface="Franklin Gothic Medium Cond"/>
                <a:ea typeface="돋움"/>
              </a:rPr>
              <a:t>damage</a:t>
            </a:r>
            <a:endParaRPr lang="en-US" altLang="ko-KR" sz="2800" dirty="0">
              <a:highlight>
                <a:srgbClr val="ECE3D3"/>
              </a:highlight>
              <a:latin typeface="Franklin Gothic Medium Cond"/>
              <a:ea typeface="돋움"/>
            </a:endParaRPr>
          </a:p>
          <a:p>
            <a:pPr marL="0" indent="0">
              <a:buNone/>
            </a:pPr>
            <a:r>
              <a:rPr lang="en-US" altLang="ko-KR" sz="2400" dirty="0">
                <a:solidFill>
                  <a:srgbClr val="000000"/>
                </a:solidFill>
                <a:latin typeface="Franklin Gothic Medium Cond"/>
                <a:ea typeface="돋움"/>
              </a:rPr>
              <a:t>	</a:t>
            </a:r>
            <a:r>
              <a:rPr lang="ko-KR" altLang="en-US" sz="2400" dirty="0">
                <a:solidFill>
                  <a:srgbClr val="000000"/>
                </a:solidFill>
                <a:latin typeface="Franklin Gothic Medium Cond"/>
                <a:ea typeface="돋움"/>
              </a:rPr>
              <a:t>➡ </a:t>
            </a:r>
            <a:r>
              <a:rPr lang="en-US" altLang="ko-KR" sz="2400" dirty="0">
                <a:solidFill>
                  <a:srgbClr val="000000"/>
                </a:solidFill>
                <a:latin typeface="Franklin Gothic Medium Cond"/>
                <a:ea typeface="돋움"/>
              </a:rPr>
              <a:t>by commercialization of coyote detection technology</a:t>
            </a:r>
            <a:endParaRPr lang="en-US" altLang="ko-KR" sz="2400" dirty="0">
              <a:solidFill>
                <a:srgbClr val="262626"/>
              </a:solidFill>
              <a:latin typeface="Franklin Gothic Medium Cond"/>
              <a:ea typeface="돋움" panose="020B0600000101010101" pitchFamily="34" charset="-127"/>
            </a:endParaRPr>
          </a:p>
          <a:p>
            <a:pPr marL="0" indent="0">
              <a:buNone/>
            </a:pPr>
            <a:endParaRPr lang="en-US" altLang="ko-KR" sz="2400" dirty="0">
              <a:solidFill>
                <a:srgbClr val="000000"/>
              </a:solidFill>
              <a:latin typeface="Franklin Gothic Medium Cond"/>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17</a:t>
            </a:fld>
            <a:endParaRPr lang="en-US"/>
          </a:p>
        </p:txBody>
      </p:sp>
      <p:grpSp>
        <p:nvGrpSpPr>
          <p:cNvPr id="3081" name="그룹 3080">
            <a:extLst>
              <a:ext uri="{FF2B5EF4-FFF2-40B4-BE49-F238E27FC236}">
                <a16:creationId xmlns:a16="http://schemas.microsoft.com/office/drawing/2014/main" id="{C50B4F4E-ACB4-F147-FDCC-6081E57E9F76}"/>
              </a:ext>
            </a:extLst>
          </p:cNvPr>
          <p:cNvGrpSpPr/>
          <p:nvPr/>
        </p:nvGrpSpPr>
        <p:grpSpPr>
          <a:xfrm>
            <a:off x="6629400" y="4021281"/>
            <a:ext cx="2976391" cy="2833775"/>
            <a:chOff x="242392" y="1566329"/>
            <a:chExt cx="3486925" cy="3546948"/>
          </a:xfrm>
        </p:grpSpPr>
        <p:pic>
          <p:nvPicPr>
            <p:cNvPr id="3082" name="Picture 2" descr="Physical map of Indiana">
              <a:extLst>
                <a:ext uri="{FF2B5EF4-FFF2-40B4-BE49-F238E27FC236}">
                  <a16:creationId xmlns:a16="http://schemas.microsoft.com/office/drawing/2014/main" id="{47864E99-7498-6457-F3E1-5845CEDD2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01" t="7340" r="32108" b="20075"/>
            <a:stretch/>
          </p:blipFill>
          <p:spPr bwMode="auto">
            <a:xfrm>
              <a:off x="1515035" y="1856275"/>
              <a:ext cx="1326777" cy="2778478"/>
            </a:xfrm>
            <a:prstGeom prst="rect">
              <a:avLst/>
            </a:prstGeom>
            <a:noFill/>
            <a:extLst>
              <a:ext uri="{909E8E84-426E-40DD-AFC4-6F175D3DCCD1}">
                <a14:hiddenFill xmlns:a14="http://schemas.microsoft.com/office/drawing/2010/main">
                  <a:solidFill>
                    <a:srgbClr val="FFFFFF"/>
                  </a:solidFill>
                </a14:hiddenFill>
              </a:ext>
            </a:extLst>
          </p:spPr>
        </p:pic>
        <p:pic>
          <p:nvPicPr>
            <p:cNvPr id="3083" name="그림 3082">
              <a:extLst>
                <a:ext uri="{FF2B5EF4-FFF2-40B4-BE49-F238E27FC236}">
                  <a16:creationId xmlns:a16="http://schemas.microsoft.com/office/drawing/2014/main" id="{CC49C779-9E46-D530-736D-08780C8E1D8C}"/>
                </a:ext>
              </a:extLst>
            </p:cNvPr>
            <p:cNvPicPr>
              <a:picLocks noChangeAspect="1"/>
            </p:cNvPicPr>
            <p:nvPr/>
          </p:nvPicPr>
          <p:blipFill>
            <a:blip r:embed="rId4"/>
            <a:srcRect/>
            <a:stretch>
              <a:fillRect/>
            </a:stretch>
          </p:blipFill>
          <p:spPr>
            <a:xfrm>
              <a:off x="242392" y="1566329"/>
              <a:ext cx="3486925" cy="3546948"/>
            </a:xfrm>
            <a:custGeom>
              <a:avLst/>
              <a:gdLst>
                <a:gd name="connsiteX0" fmla="*/ 1327426 w 3545261"/>
                <a:gd name="connsiteY0" fmla="*/ 591239 h 3606290"/>
                <a:gd name="connsiteX1" fmla="*/ 1327426 w 3545261"/>
                <a:gd name="connsiteY1" fmla="*/ 3015051 h 3606290"/>
                <a:gd name="connsiteX2" fmla="*/ 2478268 w 3545261"/>
                <a:gd name="connsiteY2" fmla="*/ 3015051 h 3606290"/>
                <a:gd name="connsiteX3" fmla="*/ 2478268 w 3545261"/>
                <a:gd name="connsiteY3" fmla="*/ 2826816 h 3606290"/>
                <a:gd name="connsiteX4" fmla="*/ 2598441 w 3545261"/>
                <a:gd name="connsiteY4" fmla="*/ 2826816 h 3606290"/>
                <a:gd name="connsiteX5" fmla="*/ 2598441 w 3545261"/>
                <a:gd name="connsiteY5" fmla="*/ 2459045 h 3606290"/>
                <a:gd name="connsiteX6" fmla="*/ 2478268 w 3545261"/>
                <a:gd name="connsiteY6" fmla="*/ 2459045 h 3606290"/>
                <a:gd name="connsiteX7" fmla="*/ 2478268 w 3545261"/>
                <a:gd name="connsiteY7" fmla="*/ 591239 h 3606290"/>
                <a:gd name="connsiteX8" fmla="*/ 1225884 w 3545261"/>
                <a:gd name="connsiteY8" fmla="*/ 0 h 3606290"/>
                <a:gd name="connsiteX9" fmla="*/ 2702874 w 3545261"/>
                <a:gd name="connsiteY9" fmla="*/ 0 h 3606290"/>
                <a:gd name="connsiteX10" fmla="*/ 2702874 w 3545261"/>
                <a:gd name="connsiteY10" fmla="*/ 1240533 h 3606290"/>
                <a:gd name="connsiteX11" fmla="*/ 3545261 w 3545261"/>
                <a:gd name="connsiteY11" fmla="*/ 1240533 h 3606290"/>
                <a:gd name="connsiteX12" fmla="*/ 3545261 w 3545261"/>
                <a:gd name="connsiteY12" fmla="*/ 2790240 h 3606290"/>
                <a:gd name="connsiteX13" fmla="*/ 2702874 w 3545261"/>
                <a:gd name="connsiteY13" fmla="*/ 2790240 h 3606290"/>
                <a:gd name="connsiteX14" fmla="*/ 2702874 w 3545261"/>
                <a:gd name="connsiteY14" fmla="*/ 3606290 h 3606290"/>
                <a:gd name="connsiteX15" fmla="*/ 246400 w 3545261"/>
                <a:gd name="connsiteY15" fmla="*/ 3606290 h 3606290"/>
                <a:gd name="connsiteX16" fmla="*/ 270335 w 3545261"/>
                <a:gd name="connsiteY16" fmla="*/ 3587475 h 3606290"/>
                <a:gd name="connsiteX17" fmla="*/ 473634 w 3545261"/>
                <a:gd name="connsiteY17" fmla="*/ 3308462 h 3606290"/>
                <a:gd name="connsiteX18" fmla="*/ 531113 w 3545261"/>
                <a:gd name="connsiteY18" fmla="*/ 2795882 h 3606290"/>
                <a:gd name="connsiteX19" fmla="*/ 148324 w 3545261"/>
                <a:gd name="connsiteY19" fmla="*/ 3141591 h 3606290"/>
                <a:gd name="connsiteX20" fmla="*/ 44832 w 3545261"/>
                <a:gd name="connsiteY20" fmla="*/ 3587969 h 3606290"/>
                <a:gd name="connsiteX21" fmla="*/ 52808 w 3545261"/>
                <a:gd name="connsiteY21" fmla="*/ 3606290 h 3606290"/>
                <a:gd name="connsiteX22" fmla="*/ 0 w 3545261"/>
                <a:gd name="connsiteY22" fmla="*/ 3606290 h 3606290"/>
                <a:gd name="connsiteX23" fmla="*/ 0 w 3545261"/>
                <a:gd name="connsiteY23" fmla="*/ 1206060 h 3606290"/>
                <a:gd name="connsiteX24" fmla="*/ 1225884 w 3545261"/>
                <a:gd name="connsiteY24" fmla="*/ 1206060 h 360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45261" h="3606290">
                  <a:moveTo>
                    <a:pt x="1327426" y="591239"/>
                  </a:moveTo>
                  <a:lnTo>
                    <a:pt x="1327426" y="3015051"/>
                  </a:lnTo>
                  <a:lnTo>
                    <a:pt x="2478268" y="3015051"/>
                  </a:lnTo>
                  <a:lnTo>
                    <a:pt x="2478268" y="2826816"/>
                  </a:lnTo>
                  <a:lnTo>
                    <a:pt x="2598441" y="2826816"/>
                  </a:lnTo>
                  <a:lnTo>
                    <a:pt x="2598441" y="2459045"/>
                  </a:lnTo>
                  <a:lnTo>
                    <a:pt x="2478268" y="2459045"/>
                  </a:lnTo>
                  <a:lnTo>
                    <a:pt x="2478268" y="591239"/>
                  </a:lnTo>
                  <a:close/>
                  <a:moveTo>
                    <a:pt x="1225884" y="0"/>
                  </a:moveTo>
                  <a:lnTo>
                    <a:pt x="2702874" y="0"/>
                  </a:lnTo>
                  <a:lnTo>
                    <a:pt x="2702874" y="1240533"/>
                  </a:lnTo>
                  <a:lnTo>
                    <a:pt x="3545261" y="1240533"/>
                  </a:lnTo>
                  <a:lnTo>
                    <a:pt x="3545261" y="2790240"/>
                  </a:lnTo>
                  <a:lnTo>
                    <a:pt x="2702874" y="2790240"/>
                  </a:lnTo>
                  <a:lnTo>
                    <a:pt x="2702874" y="3606290"/>
                  </a:lnTo>
                  <a:lnTo>
                    <a:pt x="246400" y="3606290"/>
                  </a:lnTo>
                  <a:lnTo>
                    <a:pt x="270335" y="3587475"/>
                  </a:lnTo>
                  <a:cubicBezTo>
                    <a:pt x="339606" y="3524914"/>
                    <a:pt x="412846" y="3426967"/>
                    <a:pt x="473634" y="3308462"/>
                  </a:cubicBezTo>
                  <a:cubicBezTo>
                    <a:pt x="595211" y="3071452"/>
                    <a:pt x="620945" y="2841962"/>
                    <a:pt x="531113" y="2795882"/>
                  </a:cubicBezTo>
                  <a:cubicBezTo>
                    <a:pt x="441281" y="2749802"/>
                    <a:pt x="269901" y="2904581"/>
                    <a:pt x="148324" y="3141591"/>
                  </a:cubicBezTo>
                  <a:cubicBezTo>
                    <a:pt x="57142" y="3319348"/>
                    <a:pt x="19871" y="3492875"/>
                    <a:pt x="44832" y="3587969"/>
                  </a:cubicBezTo>
                  <a:lnTo>
                    <a:pt x="52808" y="3606290"/>
                  </a:lnTo>
                  <a:lnTo>
                    <a:pt x="0" y="3606290"/>
                  </a:lnTo>
                  <a:lnTo>
                    <a:pt x="0" y="1206060"/>
                  </a:lnTo>
                  <a:lnTo>
                    <a:pt x="1225884" y="1206060"/>
                  </a:lnTo>
                  <a:close/>
                </a:path>
              </a:pathLst>
            </a:custGeom>
          </p:spPr>
        </p:pic>
        <p:grpSp>
          <p:nvGrpSpPr>
            <p:cNvPr id="3084" name="그룹 3083">
              <a:extLst>
                <a:ext uri="{FF2B5EF4-FFF2-40B4-BE49-F238E27FC236}">
                  <a16:creationId xmlns:a16="http://schemas.microsoft.com/office/drawing/2014/main" id="{D8693543-DAF1-1CA3-59B4-F38F1C0DD35E}"/>
                </a:ext>
              </a:extLst>
            </p:cNvPr>
            <p:cNvGrpSpPr/>
            <p:nvPr/>
          </p:nvGrpSpPr>
          <p:grpSpPr>
            <a:xfrm>
              <a:off x="1835229" y="2493076"/>
              <a:ext cx="150601" cy="242636"/>
              <a:chOff x="4960367" y="2133982"/>
              <a:chExt cx="222886" cy="359094"/>
            </a:xfrm>
          </p:grpSpPr>
          <p:pic>
            <p:nvPicPr>
              <p:cNvPr id="3097" name="그래픽 3096">
                <a:extLst>
                  <a:ext uri="{FF2B5EF4-FFF2-40B4-BE49-F238E27FC236}">
                    <a16:creationId xmlns:a16="http://schemas.microsoft.com/office/drawing/2014/main" id="{7275E68A-9DCC-A38C-6164-9D420145D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8" name="타원 3097">
                <a:extLst>
                  <a:ext uri="{FF2B5EF4-FFF2-40B4-BE49-F238E27FC236}">
                    <a16:creationId xmlns:a16="http://schemas.microsoft.com/office/drawing/2014/main" id="{3FA128B3-C9A0-5BEA-77F9-FEA9CD82B904}"/>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9" name="그림 3098">
                <a:extLst>
                  <a:ext uri="{FF2B5EF4-FFF2-40B4-BE49-F238E27FC236}">
                    <a16:creationId xmlns:a16="http://schemas.microsoft.com/office/drawing/2014/main" id="{1248761E-AE34-4F7A-C61F-B248D50A14A9}"/>
                  </a:ext>
                </a:extLst>
              </p:cNvPr>
              <p:cNvPicPr>
                <a:picLocks noChangeAspect="1"/>
              </p:cNvPicPr>
              <p:nvPr/>
            </p:nvPicPr>
            <p:blipFill>
              <a:blip r:embed="rId7">
                <a:lum bright="70000" contrast="-70000"/>
              </a:blip>
              <a:stretch>
                <a:fillRect/>
              </a:stretch>
            </p:blipFill>
            <p:spPr>
              <a:xfrm>
                <a:off x="4984008" y="2159565"/>
                <a:ext cx="181296" cy="181293"/>
              </a:xfrm>
              <a:prstGeom prst="rect">
                <a:avLst/>
              </a:prstGeom>
            </p:spPr>
          </p:pic>
        </p:grpSp>
        <p:grpSp>
          <p:nvGrpSpPr>
            <p:cNvPr id="3085" name="그룹 3084">
              <a:extLst>
                <a:ext uri="{FF2B5EF4-FFF2-40B4-BE49-F238E27FC236}">
                  <a16:creationId xmlns:a16="http://schemas.microsoft.com/office/drawing/2014/main" id="{F09885A7-9BC6-A98A-00D4-56900EF2AE40}"/>
                </a:ext>
              </a:extLst>
            </p:cNvPr>
            <p:cNvGrpSpPr/>
            <p:nvPr/>
          </p:nvGrpSpPr>
          <p:grpSpPr>
            <a:xfrm>
              <a:off x="2444852" y="2228498"/>
              <a:ext cx="150602" cy="242636"/>
              <a:chOff x="4960367" y="2133982"/>
              <a:chExt cx="222886" cy="359094"/>
            </a:xfrm>
          </p:grpSpPr>
          <p:pic>
            <p:nvPicPr>
              <p:cNvPr id="3094" name="그래픽 3093">
                <a:extLst>
                  <a:ext uri="{FF2B5EF4-FFF2-40B4-BE49-F238E27FC236}">
                    <a16:creationId xmlns:a16="http://schemas.microsoft.com/office/drawing/2014/main" id="{A527809A-52DE-AC6C-A2AD-B14080C33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5" name="타원 3094">
                <a:extLst>
                  <a:ext uri="{FF2B5EF4-FFF2-40B4-BE49-F238E27FC236}">
                    <a16:creationId xmlns:a16="http://schemas.microsoft.com/office/drawing/2014/main" id="{0A3E04B7-1C41-00AD-DE57-FDB60AB66EC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6" name="그림 3095">
                <a:extLst>
                  <a:ext uri="{FF2B5EF4-FFF2-40B4-BE49-F238E27FC236}">
                    <a16:creationId xmlns:a16="http://schemas.microsoft.com/office/drawing/2014/main" id="{A7699581-BE0D-9A0B-F7EF-E8EAB075E72C}"/>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6" name="그룹 3085">
              <a:extLst>
                <a:ext uri="{FF2B5EF4-FFF2-40B4-BE49-F238E27FC236}">
                  <a16:creationId xmlns:a16="http://schemas.microsoft.com/office/drawing/2014/main" id="{A0F9173C-5178-BD20-7E97-644879E07F57}"/>
                </a:ext>
              </a:extLst>
            </p:cNvPr>
            <p:cNvGrpSpPr/>
            <p:nvPr/>
          </p:nvGrpSpPr>
          <p:grpSpPr>
            <a:xfrm>
              <a:off x="1684650" y="3879653"/>
              <a:ext cx="150602" cy="242636"/>
              <a:chOff x="4960367" y="2133982"/>
              <a:chExt cx="222886" cy="359094"/>
            </a:xfrm>
          </p:grpSpPr>
          <p:pic>
            <p:nvPicPr>
              <p:cNvPr id="3091" name="그래픽 3090">
                <a:extLst>
                  <a:ext uri="{FF2B5EF4-FFF2-40B4-BE49-F238E27FC236}">
                    <a16:creationId xmlns:a16="http://schemas.microsoft.com/office/drawing/2014/main" id="{4901C438-1A23-513B-34E4-6AF18113C9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2" name="타원 3091">
                <a:extLst>
                  <a:ext uri="{FF2B5EF4-FFF2-40B4-BE49-F238E27FC236}">
                    <a16:creationId xmlns:a16="http://schemas.microsoft.com/office/drawing/2014/main" id="{FF718E7B-4729-C250-E3AD-894BCB507807}"/>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3" name="그림 3092">
                <a:extLst>
                  <a:ext uri="{FF2B5EF4-FFF2-40B4-BE49-F238E27FC236}">
                    <a16:creationId xmlns:a16="http://schemas.microsoft.com/office/drawing/2014/main" id="{D201837D-5F50-3E16-26B7-5C49DB2A6339}"/>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7" name="그룹 3086">
              <a:extLst>
                <a:ext uri="{FF2B5EF4-FFF2-40B4-BE49-F238E27FC236}">
                  <a16:creationId xmlns:a16="http://schemas.microsoft.com/office/drawing/2014/main" id="{D52751DC-7BCB-3095-263A-631BF37736BC}"/>
                </a:ext>
              </a:extLst>
            </p:cNvPr>
            <p:cNvGrpSpPr/>
            <p:nvPr/>
          </p:nvGrpSpPr>
          <p:grpSpPr>
            <a:xfrm>
              <a:off x="2567350" y="4122289"/>
              <a:ext cx="150602" cy="242636"/>
              <a:chOff x="4960367" y="2133982"/>
              <a:chExt cx="222886" cy="359094"/>
            </a:xfrm>
          </p:grpSpPr>
          <p:pic>
            <p:nvPicPr>
              <p:cNvPr id="3088" name="그래픽 3087">
                <a:extLst>
                  <a:ext uri="{FF2B5EF4-FFF2-40B4-BE49-F238E27FC236}">
                    <a16:creationId xmlns:a16="http://schemas.microsoft.com/office/drawing/2014/main" id="{42537DD9-35A7-B06D-448A-B5521D0526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89" name="타원 3088">
                <a:extLst>
                  <a:ext uri="{FF2B5EF4-FFF2-40B4-BE49-F238E27FC236}">
                    <a16:creationId xmlns:a16="http://schemas.microsoft.com/office/drawing/2014/main" id="{A3489194-AE64-EFC8-9016-334990A50BB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0" name="그림 3089">
                <a:extLst>
                  <a:ext uri="{FF2B5EF4-FFF2-40B4-BE49-F238E27FC236}">
                    <a16:creationId xmlns:a16="http://schemas.microsoft.com/office/drawing/2014/main" id="{E114F182-78CE-1633-B7CE-844B277007C4}"/>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sp>
        <p:nvSpPr>
          <p:cNvPr id="5" name="TextBox 4">
            <a:extLst>
              <a:ext uri="{FF2B5EF4-FFF2-40B4-BE49-F238E27FC236}">
                <a16:creationId xmlns:a16="http://schemas.microsoft.com/office/drawing/2014/main" id="{E5DF6154-8C26-EDBE-96E5-A7E9FAC1ECBC}"/>
              </a:ext>
            </a:extLst>
          </p:cNvPr>
          <p:cNvSpPr txBox="1"/>
          <p:nvPr/>
        </p:nvSpPr>
        <p:spPr>
          <a:xfrm>
            <a:off x="4407387" y="1593291"/>
            <a:ext cx="2872445" cy="1077218"/>
          </a:xfrm>
          <a:prstGeom prst="rect">
            <a:avLst/>
          </a:prstGeom>
          <a:noFill/>
        </p:spPr>
        <p:txBody>
          <a:bodyPr wrap="square" lIns="91440" tIns="45720" rIns="91440" bIns="45720" anchor="t">
            <a:spAutoFit/>
          </a:bodyPr>
          <a:lstStyle/>
          <a:p>
            <a:r>
              <a:rPr lang="en-US" altLang="ko-KR" sz="3200" b="1" u="sng" dirty="0">
                <a:solidFill>
                  <a:srgbClr val="000000"/>
                </a:solidFill>
                <a:latin typeface="Franklin Gothic Medium Cond"/>
                <a:ea typeface="돋움"/>
              </a:rPr>
              <a:t>Building Infrastructure</a:t>
            </a:r>
            <a:endParaRPr lang="ko-KR" altLang="en-US" sz="3200" b="1" u="sng" dirty="0">
              <a:solidFill>
                <a:srgbClr val="000000"/>
              </a:solidFill>
              <a:latin typeface="Franklin Gothic Medium Cond"/>
              <a:ea typeface="돋움"/>
            </a:endParaRPr>
          </a:p>
        </p:txBody>
      </p:sp>
      <p:sp>
        <p:nvSpPr>
          <p:cNvPr id="8" name="화살표: 아래쪽 7">
            <a:extLst>
              <a:ext uri="{FF2B5EF4-FFF2-40B4-BE49-F238E27FC236}">
                <a16:creationId xmlns:a16="http://schemas.microsoft.com/office/drawing/2014/main" id="{6200EF24-679B-E58F-46BD-3A583D096D26}"/>
              </a:ext>
            </a:extLst>
          </p:cNvPr>
          <p:cNvSpPr/>
          <p:nvPr/>
        </p:nvSpPr>
        <p:spPr>
          <a:xfrm>
            <a:off x="4156102" y="2869395"/>
            <a:ext cx="330029" cy="36249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래픽 11" descr="사용자 네트워크 윤곽선">
            <a:extLst>
              <a:ext uri="{FF2B5EF4-FFF2-40B4-BE49-F238E27FC236}">
                <a16:creationId xmlns:a16="http://schemas.microsoft.com/office/drawing/2014/main" id="{BC309D95-96D0-F215-E1D5-0F26BDC74B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9778" y="1207134"/>
            <a:ext cx="1861338" cy="1849532"/>
          </a:xfrm>
          <a:prstGeom prst="rect">
            <a:avLst/>
          </a:prstGeom>
        </p:spPr>
      </p:pic>
      <p:sp>
        <p:nvSpPr>
          <p:cNvPr id="3" name="직사각형 2">
            <a:extLst>
              <a:ext uri="{FF2B5EF4-FFF2-40B4-BE49-F238E27FC236}">
                <a16:creationId xmlns:a16="http://schemas.microsoft.com/office/drawing/2014/main" id="{1467E308-4BF8-CEB1-620A-07F1C75CDEF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659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dirty="0">
                <a:latin typeface="Franklin Gothic Medium"/>
                <a:ea typeface="돋움"/>
              </a:rPr>
              <a:t>Process</a:t>
            </a:r>
            <a:endParaRPr lang="en-US" altLang="ko-KR" dirty="0">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889379" y="1337225"/>
            <a:ext cx="3915700" cy="338554"/>
          </a:xfrm>
        </p:spPr>
        <p:txBody>
          <a:bodyPr/>
          <a:lstStyle/>
          <a:p>
            <a:r>
              <a:rPr lang="en-US" dirty="0">
                <a:latin typeface="Franklin Gothic Demi Cond"/>
              </a:rPr>
              <a:t>💡 </a:t>
            </a:r>
            <a:r>
              <a:rPr lang="en-US" altLang="ko-KR" dirty="0">
                <a:latin typeface="Franklin Gothic Demi Cond"/>
                <a:ea typeface="돋움"/>
              </a:rPr>
              <a:t>Remaining work</a:t>
            </a:r>
            <a:endParaRPr lang="ko-KR" altLang="en-US" dirty="0">
              <a:latin typeface="Franklin Gothic Demi Cond"/>
              <a:ea typeface="돋움"/>
            </a:endParaRPr>
          </a:p>
        </p:txBody>
      </p:sp>
      <p:sp>
        <p:nvSpPr>
          <p:cNvPr id="4" name="텍스트 개체 틀 3">
            <a:extLst>
              <a:ext uri="{FF2B5EF4-FFF2-40B4-BE49-F238E27FC236}">
                <a16:creationId xmlns:a16="http://schemas.microsoft.com/office/drawing/2014/main" id="{5415117D-0A1F-8647-BFF3-5336911C0C7D}"/>
              </a:ext>
            </a:extLst>
          </p:cNvPr>
          <p:cNvSpPr>
            <a:spLocks noGrp="1"/>
          </p:cNvSpPr>
          <p:nvPr>
            <p:ph type="body" sz="quarter" idx="14"/>
          </p:nvPr>
        </p:nvSpPr>
        <p:spPr>
          <a:xfrm>
            <a:off x="1075448" y="1816853"/>
            <a:ext cx="4226680" cy="1254523"/>
          </a:xfrm>
        </p:spPr>
        <p:txBody>
          <a:bodyPr vert="horz" lIns="0" tIns="0" rIns="0" bIns="0" rtlCol="0" anchor="t">
            <a:normAutofit fontScale="92500" lnSpcReduction="20000"/>
          </a:bodyPr>
          <a:lstStyle/>
          <a:p>
            <a:pPr>
              <a:lnSpc>
                <a:spcPct val="150000"/>
              </a:lnSpc>
            </a:pPr>
            <a:r>
              <a:rPr lang="en-US" altLang="ko-KR" sz="2200" dirty="0">
                <a:latin typeface="Franklin Gothic Medium Cond"/>
                <a:ea typeface="돋움"/>
              </a:rPr>
              <a:t>Finding reliable dataset of coyote</a:t>
            </a:r>
          </a:p>
          <a:p>
            <a:pPr>
              <a:lnSpc>
                <a:spcPct val="150000"/>
              </a:lnSpc>
            </a:pPr>
            <a:r>
              <a:rPr lang="en-US" altLang="ko-KR" sz="2200" dirty="0">
                <a:latin typeface="Franklin Gothic Medium Cond"/>
                <a:ea typeface="돋움"/>
              </a:rPr>
              <a:t>Improving model performance</a:t>
            </a:r>
            <a:endParaRPr lang="ko-KR" altLang="en-US" sz="2200" dirty="0"/>
          </a:p>
          <a:p>
            <a:pPr>
              <a:lnSpc>
                <a:spcPct val="150000"/>
              </a:lnSpc>
            </a:pPr>
            <a:r>
              <a:rPr lang="en-US" sz="2200" dirty="0">
                <a:latin typeface="Franklin Gothic Medium Cond"/>
                <a:ea typeface="돋움"/>
              </a:rPr>
              <a:t>Writing paper</a:t>
            </a:r>
          </a:p>
          <a:p>
            <a:pPr marL="457200" indent="-228600">
              <a:buClr>
                <a:srgbClr val="FFFFFF"/>
              </a:buClr>
              <a:buFont typeface="Arial" panose="020B0604020202020204" pitchFamily="34" charset="0"/>
              <a:buChar char="•"/>
            </a:pPr>
            <a:endParaRPr lang="en-US" dirty="0">
              <a:latin typeface="Franklin Gothic Medium"/>
              <a:ea typeface="돋움"/>
            </a:endParaRPr>
          </a:p>
          <a:p>
            <a:pPr marL="457200" indent="-228600">
              <a:buClr>
                <a:srgbClr val="FFFFFF"/>
              </a:buClr>
              <a:buFont typeface="Arial" panose="020B0604020202020204" pitchFamily="34" charset="0"/>
              <a:buChar char="•"/>
            </a:pPr>
            <a:endParaRPr lang="en-US" dirty="0">
              <a:latin typeface="Franklin Gothic Medium"/>
              <a:ea typeface="돋움"/>
            </a:endParaRPr>
          </a:p>
          <a:p>
            <a:pPr marL="457200" indent="-228600">
              <a:buClr>
                <a:srgbClr val="FFFFFF"/>
              </a:buClr>
              <a:buFont typeface="Arial" panose="020B0604020202020204" pitchFamily="34" charset="0"/>
              <a:buChar char="•"/>
            </a:pPr>
            <a:endParaRPr lang="en-US" dirty="0">
              <a:latin typeface="Franklin Gothic Medium"/>
              <a:ea typeface="돋움"/>
            </a:endParaRPr>
          </a:p>
          <a:p>
            <a:pPr lvl="1">
              <a:buClr>
                <a:srgbClr val="FFFFFF"/>
              </a:buClr>
            </a:pPr>
            <a:endParaRPr lang="en-US" altLang="ko-KR" sz="1800" dirty="0">
              <a:latin typeface="Franklin Gothic Medium Cond"/>
              <a:ea typeface="돋움"/>
            </a:endParaRPr>
          </a:p>
          <a:p>
            <a:endParaRPr lang="en-US" altLang="ko-KR" sz="2000" dirty="0">
              <a:ea typeface="돋움"/>
            </a:endParaRPr>
          </a:p>
          <a:p>
            <a:endParaRPr lang="en-US" altLang="ko-KR" sz="2000" dirty="0">
              <a:ea typeface="돋움"/>
            </a:endParaRPr>
          </a:p>
          <a:p>
            <a:endParaRPr lang="en-US" altLang="ko-KR" sz="2000" dirty="0">
              <a:ea typeface="돋움"/>
            </a:endParaRPr>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9" name="TextBox 8">
            <a:extLst>
              <a:ext uri="{FF2B5EF4-FFF2-40B4-BE49-F238E27FC236}">
                <a16:creationId xmlns:a16="http://schemas.microsoft.com/office/drawing/2014/main" id="{0DDA7934-DD01-F582-F81D-DDF0E9CC159E}"/>
              </a:ext>
            </a:extLst>
          </p:cNvPr>
          <p:cNvSpPr txBox="1"/>
          <p:nvPr/>
        </p:nvSpPr>
        <p:spPr>
          <a:xfrm>
            <a:off x="4697814" y="3212450"/>
            <a:ext cx="3949448" cy="2767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400" b="1" dirty="0">
                <a:latin typeface="Franklin Gothic Medium Cond"/>
                <a:ea typeface="돋움"/>
                <a:cs typeface="Arial"/>
              </a:rPr>
              <a:t>🔍 Future</a:t>
            </a:r>
            <a:endParaRPr lang="en-US" altLang="ko-KR" sz="2400" b="1" dirty="0">
              <a:solidFill>
                <a:srgbClr val="000000"/>
              </a:solidFill>
              <a:latin typeface="Franklin Gothic Medium Cond"/>
              <a:ea typeface="돋움"/>
              <a:cs typeface="Arial"/>
            </a:endParaRPr>
          </a:p>
          <a:p>
            <a:r>
              <a:rPr lang="en-US" altLang="ko-KR" sz="2000" dirty="0">
                <a:solidFill>
                  <a:srgbClr val="000000"/>
                </a:solidFill>
                <a:highlight>
                  <a:srgbClr val="ECE3D5"/>
                </a:highlight>
                <a:latin typeface="Franklin Gothic Medium Cond"/>
                <a:ea typeface="돋움"/>
                <a:cs typeface="Arial"/>
              </a:rPr>
              <a:t>- Machine learning Model</a:t>
            </a:r>
            <a:r>
              <a:rPr lang="en-US" altLang="ko-KR" sz="2000" dirty="0">
                <a:latin typeface="Franklin Gothic Medium Cond"/>
                <a:ea typeface="돋움"/>
                <a:cs typeface="Arial"/>
              </a:rPr>
              <a:t>​</a:t>
            </a:r>
          </a:p>
          <a:p>
            <a:r>
              <a:rPr lang="en-US" altLang="ko-KR" sz="2000" dirty="0">
                <a:latin typeface="Franklin Gothic Medium Cond"/>
                <a:ea typeface="돋움"/>
                <a:cs typeface="Arial"/>
              </a:rPr>
              <a:t>  ➢ For various combinations of </a:t>
            </a:r>
            <a:br>
              <a:rPr lang="en-US" altLang="ko-KR" sz="2000" dirty="0">
                <a:latin typeface="Franklin Gothic Medium Cond"/>
                <a:ea typeface="돋움"/>
                <a:cs typeface="Arial"/>
              </a:rPr>
            </a:br>
            <a:r>
              <a:rPr lang="en-US" altLang="ko-KR" sz="2000" dirty="0">
                <a:latin typeface="Franklin Gothic Medium Cond"/>
                <a:ea typeface="돋움"/>
                <a:cs typeface="Arial"/>
              </a:rPr>
              <a:t>        Model and Feature Extraction</a:t>
            </a:r>
          </a:p>
          <a:p>
            <a:r>
              <a:rPr lang="en-US" altLang="ko-KR" sz="2000" dirty="0">
                <a:highlight>
                  <a:srgbClr val="ECE3D5"/>
                </a:highlight>
                <a:latin typeface="Franklin Gothic Medium Cond"/>
                <a:ea typeface="돋움"/>
                <a:cs typeface="Arial"/>
              </a:rPr>
              <a:t>- Other feature extraction​</a:t>
            </a:r>
          </a:p>
          <a:p>
            <a:pPr>
              <a:lnSpc>
                <a:spcPct val="120000"/>
              </a:lnSpc>
            </a:pPr>
            <a:r>
              <a:rPr lang="en-US" altLang="ko-KR" sz="2000" dirty="0">
                <a:latin typeface="Franklin Gothic Medium Cond"/>
                <a:ea typeface="돋움"/>
                <a:cs typeface="Arial"/>
              </a:rPr>
              <a:t>  ➢ MFCC – </a:t>
            </a:r>
            <a:r>
              <a:rPr lang="en-US" altLang="ko-KR" sz="2000" dirty="0">
                <a:solidFill>
                  <a:schemeClr val="accent1"/>
                </a:solidFill>
                <a:latin typeface="Franklin Gothic Medium Cond"/>
                <a:ea typeface="돋움"/>
                <a:cs typeface="Arial"/>
              </a:rPr>
              <a:t>SVM</a:t>
            </a:r>
            <a:endParaRPr lang="en-US" dirty="0">
              <a:solidFill>
                <a:schemeClr val="accent1"/>
              </a:solidFill>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Mel-spectrogram(IMAGE) - </a:t>
            </a:r>
            <a:r>
              <a:rPr lang="en-US" altLang="ko-KR" sz="2000" dirty="0">
                <a:solidFill>
                  <a:schemeClr val="accent1"/>
                </a:solidFill>
                <a:latin typeface="Franklin Gothic Medium Cond"/>
                <a:ea typeface="돋움"/>
                <a:cs typeface="Arial"/>
              </a:rPr>
              <a:t>SVM</a:t>
            </a:r>
            <a:r>
              <a:rPr lang="en-US" altLang="ko-KR" sz="2000" dirty="0">
                <a:latin typeface="Franklin Gothic Medium Cond"/>
                <a:ea typeface="돋움"/>
                <a:cs typeface="Arial"/>
              </a:rPr>
              <a:t>​</a:t>
            </a:r>
            <a:endParaRPr lang="en-US" dirty="0">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GTCC – </a:t>
            </a:r>
            <a:r>
              <a:rPr lang="en-US" altLang="ko-KR" sz="2000" dirty="0">
                <a:solidFill>
                  <a:schemeClr val="accent1"/>
                </a:solidFill>
                <a:latin typeface="Franklin Gothic Medium Cond"/>
                <a:ea typeface="돋움"/>
                <a:cs typeface="Arial"/>
              </a:rPr>
              <a:t>CNN</a:t>
            </a:r>
            <a:r>
              <a:rPr lang="en-US" altLang="ko-KR" sz="2000" dirty="0">
                <a:latin typeface="Franklin Gothic Medium Cond"/>
                <a:ea typeface="돋움"/>
                <a:cs typeface="Arial"/>
              </a:rPr>
              <a:t>​</a:t>
            </a:r>
            <a:endParaRPr lang="en-US" dirty="0">
              <a:latin typeface="Franklin Gothic Book" panose="020B0503020102020204"/>
              <a:ea typeface="돋움"/>
              <a:cs typeface="Arial"/>
            </a:endParaRPr>
          </a:p>
        </p:txBody>
      </p:sp>
      <p:sp>
        <p:nvSpPr>
          <p:cNvPr id="10" name="TextBox 9">
            <a:extLst>
              <a:ext uri="{FF2B5EF4-FFF2-40B4-BE49-F238E27FC236}">
                <a16:creationId xmlns:a16="http://schemas.microsoft.com/office/drawing/2014/main" id="{99FBBA73-17BA-4ED7-07D3-51970A96C394}"/>
              </a:ext>
            </a:extLst>
          </p:cNvPr>
          <p:cNvSpPr txBox="1"/>
          <p:nvPr/>
        </p:nvSpPr>
        <p:spPr>
          <a:xfrm>
            <a:off x="889379" y="3212450"/>
            <a:ext cx="4484281" cy="14745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400" b="1" dirty="0">
                <a:latin typeface="Franklin Gothic Medium Cond"/>
                <a:ea typeface="돋움"/>
                <a:cs typeface="Arial"/>
              </a:rPr>
              <a:t>🔍 Current</a:t>
            </a:r>
            <a:endParaRPr lang="en-US" altLang="ko-KR" sz="2400" b="1" dirty="0">
              <a:solidFill>
                <a:srgbClr val="000000"/>
              </a:solidFill>
              <a:latin typeface="Franklin Gothic Medium Cond"/>
              <a:ea typeface="돋움"/>
              <a:cs typeface="Arial"/>
            </a:endParaRPr>
          </a:p>
          <a:p>
            <a:r>
              <a:rPr lang="en-US" altLang="ko-KR" sz="2000" dirty="0">
                <a:solidFill>
                  <a:srgbClr val="000000"/>
                </a:solidFill>
                <a:highlight>
                  <a:srgbClr val="ECE3D5"/>
                </a:highlight>
                <a:latin typeface="Franklin Gothic Medium Cond"/>
                <a:ea typeface="돋움"/>
                <a:cs typeface="Arial"/>
              </a:rPr>
              <a:t>- Basic CNN Model</a:t>
            </a:r>
          </a:p>
          <a:p>
            <a:pPr>
              <a:lnSpc>
                <a:spcPct val="120000"/>
              </a:lnSpc>
            </a:pPr>
            <a:r>
              <a:rPr lang="en-US" altLang="ko-KR" sz="2000" dirty="0">
                <a:latin typeface="Franklin Gothic Medium Cond"/>
                <a:ea typeface="돋움"/>
                <a:cs typeface="Arial"/>
              </a:rPr>
              <a:t>  ➢ MFCC – </a:t>
            </a:r>
            <a:r>
              <a:rPr lang="en-US" altLang="ko-KR" sz="2000" dirty="0">
                <a:solidFill>
                  <a:schemeClr val="accent1"/>
                </a:solidFill>
                <a:latin typeface="Franklin Gothic Medium Cond"/>
                <a:ea typeface="돋움"/>
                <a:cs typeface="Arial"/>
              </a:rPr>
              <a:t>CNN</a:t>
            </a:r>
            <a:endParaRPr lang="en-US" dirty="0">
              <a:solidFill>
                <a:schemeClr val="accent1"/>
              </a:solidFill>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Mel-spectrogram(IMAGE) - </a:t>
            </a:r>
            <a:r>
              <a:rPr lang="en-US" altLang="ko-KR" sz="2000" dirty="0">
                <a:solidFill>
                  <a:schemeClr val="accent1"/>
                </a:solidFill>
                <a:latin typeface="Franklin Gothic Medium Cond"/>
                <a:ea typeface="돋움"/>
                <a:cs typeface="Arial"/>
              </a:rPr>
              <a:t>CNN</a:t>
            </a:r>
            <a:endParaRPr lang="en-US" dirty="0">
              <a:solidFill>
                <a:schemeClr val="accent1"/>
              </a:solidFill>
              <a:latin typeface="Franklin Gothic Book" panose="020B0503020102020204"/>
              <a:ea typeface="돋움"/>
              <a:cs typeface="Arial"/>
            </a:endParaRPr>
          </a:p>
        </p:txBody>
      </p:sp>
      <p:cxnSp>
        <p:nvCxnSpPr>
          <p:cNvPr id="13" name="직선 연결선[R] 12">
            <a:extLst>
              <a:ext uri="{FF2B5EF4-FFF2-40B4-BE49-F238E27FC236}">
                <a16:creationId xmlns:a16="http://schemas.microsoft.com/office/drawing/2014/main" id="{D0DD3E13-972F-5506-A8ED-5FF4B4B7903C}"/>
              </a:ext>
            </a:extLst>
          </p:cNvPr>
          <p:cNvCxnSpPr/>
          <p:nvPr/>
        </p:nvCxnSpPr>
        <p:spPr>
          <a:xfrm flipH="1">
            <a:off x="4500506" y="3212450"/>
            <a:ext cx="23149" cy="2690950"/>
          </a:xfrm>
          <a:prstGeom prst="line">
            <a:avLst/>
          </a:prstGeom>
          <a:ln w="38100" cmpd="sng">
            <a:prstDash val="dash"/>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EAE2A148-2182-38F6-66BA-BD3FF1F553F1}"/>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189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dirty="0">
                <a:latin typeface="Franklin Gothic Medium"/>
                <a:ea typeface="돋움"/>
              </a:rPr>
              <a:t>Process</a:t>
            </a:r>
            <a:endParaRPr lang="en-US" altLang="ko-KR" dirty="0">
              <a:ea typeface="돋움"/>
            </a:endParaRPr>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5" name="부제목 2">
            <a:extLst>
              <a:ext uri="{FF2B5EF4-FFF2-40B4-BE49-F238E27FC236}">
                <a16:creationId xmlns:a16="http://schemas.microsoft.com/office/drawing/2014/main" id="{AB9B25DF-2ED5-A866-E847-440458E2820D}"/>
              </a:ext>
            </a:extLst>
          </p:cNvPr>
          <p:cNvSpPr txBox="1">
            <a:spLocks/>
          </p:cNvSpPr>
          <p:nvPr/>
        </p:nvSpPr>
        <p:spPr>
          <a:xfrm>
            <a:off x="322591" y="1204283"/>
            <a:ext cx="2418141" cy="34612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dirty="0">
                <a:latin typeface="Franklin Gothic Demi Cond"/>
                <a:ea typeface="돋움"/>
              </a:rPr>
              <a:t>💡 Gantt Chart</a:t>
            </a:r>
            <a:endParaRPr lang="ko-KR" altLang="en-US" dirty="0">
              <a:latin typeface="Franklin Gothic Demi Cond"/>
              <a:ea typeface="돋움"/>
            </a:endParaRPr>
          </a:p>
        </p:txBody>
      </p:sp>
      <p:graphicFrame>
        <p:nvGraphicFramePr>
          <p:cNvPr id="3" name="표 2">
            <a:extLst>
              <a:ext uri="{FF2B5EF4-FFF2-40B4-BE49-F238E27FC236}">
                <a16:creationId xmlns:a16="http://schemas.microsoft.com/office/drawing/2014/main" id="{10045F51-5771-953D-792E-FDD92085C467}"/>
              </a:ext>
            </a:extLst>
          </p:cNvPr>
          <p:cNvGraphicFramePr>
            <a:graphicFrameLocks noGrp="1"/>
          </p:cNvGraphicFramePr>
          <p:nvPr>
            <p:extLst>
              <p:ext uri="{D42A27DB-BD31-4B8C-83A1-F6EECF244321}">
                <p14:modId xmlns:p14="http://schemas.microsoft.com/office/powerpoint/2010/main" val="3651621498"/>
              </p:ext>
            </p:extLst>
          </p:nvPr>
        </p:nvGraphicFramePr>
        <p:xfrm>
          <a:off x="96252" y="1730676"/>
          <a:ext cx="8939461" cy="4114016"/>
        </p:xfrm>
        <a:graphic>
          <a:graphicData uri="http://schemas.openxmlformats.org/drawingml/2006/table">
            <a:tbl>
              <a:tblPr/>
              <a:tblGrid>
                <a:gridCol w="1036458">
                  <a:extLst>
                    <a:ext uri="{9D8B030D-6E8A-4147-A177-3AD203B41FA5}">
                      <a16:colId xmlns:a16="http://schemas.microsoft.com/office/drawing/2014/main" val="2243613570"/>
                    </a:ext>
                  </a:extLst>
                </a:gridCol>
                <a:gridCol w="564499">
                  <a:extLst>
                    <a:ext uri="{9D8B030D-6E8A-4147-A177-3AD203B41FA5}">
                      <a16:colId xmlns:a16="http://schemas.microsoft.com/office/drawing/2014/main" val="2198270956"/>
                    </a:ext>
                  </a:extLst>
                </a:gridCol>
                <a:gridCol w="564499">
                  <a:extLst>
                    <a:ext uri="{9D8B030D-6E8A-4147-A177-3AD203B41FA5}">
                      <a16:colId xmlns:a16="http://schemas.microsoft.com/office/drawing/2014/main" val="603120293"/>
                    </a:ext>
                  </a:extLst>
                </a:gridCol>
                <a:gridCol w="564499">
                  <a:extLst>
                    <a:ext uri="{9D8B030D-6E8A-4147-A177-3AD203B41FA5}">
                      <a16:colId xmlns:a16="http://schemas.microsoft.com/office/drawing/2014/main" val="2480793960"/>
                    </a:ext>
                  </a:extLst>
                </a:gridCol>
                <a:gridCol w="555247">
                  <a:extLst>
                    <a:ext uri="{9D8B030D-6E8A-4147-A177-3AD203B41FA5}">
                      <a16:colId xmlns:a16="http://schemas.microsoft.com/office/drawing/2014/main" val="1779189468"/>
                    </a:ext>
                  </a:extLst>
                </a:gridCol>
                <a:gridCol w="555247">
                  <a:extLst>
                    <a:ext uri="{9D8B030D-6E8A-4147-A177-3AD203B41FA5}">
                      <a16:colId xmlns:a16="http://schemas.microsoft.com/office/drawing/2014/main" val="1130128956"/>
                    </a:ext>
                  </a:extLst>
                </a:gridCol>
                <a:gridCol w="555247">
                  <a:extLst>
                    <a:ext uri="{9D8B030D-6E8A-4147-A177-3AD203B41FA5}">
                      <a16:colId xmlns:a16="http://schemas.microsoft.com/office/drawing/2014/main" val="3944364439"/>
                    </a:ext>
                  </a:extLst>
                </a:gridCol>
                <a:gridCol w="555247">
                  <a:extLst>
                    <a:ext uri="{9D8B030D-6E8A-4147-A177-3AD203B41FA5}">
                      <a16:colId xmlns:a16="http://schemas.microsoft.com/office/drawing/2014/main" val="2977951924"/>
                    </a:ext>
                  </a:extLst>
                </a:gridCol>
                <a:gridCol w="573755">
                  <a:extLst>
                    <a:ext uri="{9D8B030D-6E8A-4147-A177-3AD203B41FA5}">
                      <a16:colId xmlns:a16="http://schemas.microsoft.com/office/drawing/2014/main" val="2840465603"/>
                    </a:ext>
                  </a:extLst>
                </a:gridCol>
                <a:gridCol w="573755">
                  <a:extLst>
                    <a:ext uri="{9D8B030D-6E8A-4147-A177-3AD203B41FA5}">
                      <a16:colId xmlns:a16="http://schemas.microsoft.com/office/drawing/2014/main" val="2861924010"/>
                    </a:ext>
                  </a:extLst>
                </a:gridCol>
                <a:gridCol w="573755">
                  <a:extLst>
                    <a:ext uri="{9D8B030D-6E8A-4147-A177-3AD203B41FA5}">
                      <a16:colId xmlns:a16="http://schemas.microsoft.com/office/drawing/2014/main" val="4149917896"/>
                    </a:ext>
                  </a:extLst>
                </a:gridCol>
                <a:gridCol w="573755">
                  <a:extLst>
                    <a:ext uri="{9D8B030D-6E8A-4147-A177-3AD203B41FA5}">
                      <a16:colId xmlns:a16="http://schemas.microsoft.com/office/drawing/2014/main" val="11637719"/>
                    </a:ext>
                  </a:extLst>
                </a:gridCol>
                <a:gridCol w="532413">
                  <a:extLst>
                    <a:ext uri="{9D8B030D-6E8A-4147-A177-3AD203B41FA5}">
                      <a16:colId xmlns:a16="http://schemas.microsoft.com/office/drawing/2014/main" val="1404778993"/>
                    </a:ext>
                  </a:extLst>
                </a:gridCol>
                <a:gridCol w="596586">
                  <a:extLst>
                    <a:ext uri="{9D8B030D-6E8A-4147-A177-3AD203B41FA5}">
                      <a16:colId xmlns:a16="http://schemas.microsoft.com/office/drawing/2014/main" val="1990441354"/>
                    </a:ext>
                  </a:extLst>
                </a:gridCol>
                <a:gridCol w="564499">
                  <a:extLst>
                    <a:ext uri="{9D8B030D-6E8A-4147-A177-3AD203B41FA5}">
                      <a16:colId xmlns:a16="http://schemas.microsoft.com/office/drawing/2014/main" val="216869504"/>
                    </a:ext>
                  </a:extLst>
                </a:gridCol>
              </a:tblGrid>
              <a:tr h="40494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99291352"/>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ML Study</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4246740"/>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Related Work </a:t>
                      </a:r>
                      <a:br>
                        <a:rPr lang="en-US" sz="1200" b="1" i="0" u="none" strike="noStrike" dirty="0">
                          <a:solidFill>
                            <a:srgbClr val="000000"/>
                          </a:solidFill>
                          <a:effectLst/>
                          <a:latin typeface="맑은 고딕" panose="020B0503020000020004" pitchFamily="50" charset="-127"/>
                          <a:ea typeface="맑은 고딕" panose="020B0503020000020004" pitchFamily="50" charset="-127"/>
                        </a:rPr>
                      </a:br>
                      <a:r>
                        <a:rPr lang="en-US" sz="1200" b="1" i="0" u="none" strike="noStrike" dirty="0">
                          <a:solidFill>
                            <a:srgbClr val="000000"/>
                          </a:solidFill>
                          <a:effectLst/>
                          <a:latin typeface="맑은 고딕" panose="020B0503020000020004" pitchFamily="50" charset="-127"/>
                          <a:ea typeface="맑은 고딕" panose="020B0503020000020004" pitchFamily="50" charset="-127"/>
                        </a:rPr>
                        <a:t>Study</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704008"/>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Collecting </a:t>
                      </a:r>
                    </a:p>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Dataset</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no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462263"/>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Data </a:t>
                      </a:r>
                    </a:p>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Preprocessing</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98" marR="4998" marT="4998" marB="0" anchor="ctr">
                    <a:lnL>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l" fontAlgn="ct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4998" marR="4998" marT="4998" marB="0" anchor="ctr">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7989792"/>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Model Design</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4">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p>
                      <a:pPr>
                        <a:lnSpc>
                          <a:spcPct val="120000"/>
                        </a:lnSpc>
                      </a:pPr>
                      <a:r>
                        <a:rPr lang="en-US" altLang="ko-KR" sz="800" dirty="0">
                          <a:latin typeface="Franklin Gothic Medium Cond"/>
                          <a:ea typeface="돋움"/>
                          <a:cs typeface="Arial"/>
                        </a:rPr>
                        <a:t> </a:t>
                      </a: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7454" marR="77454" marT="38727" marB="3872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5920821"/>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Writing Paper</a:t>
                      </a:r>
                    </a:p>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(MID)</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705255"/>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Writing Paper</a:t>
                      </a:r>
                    </a:p>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(FINAL)</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345169339"/>
                  </a:ext>
                </a:extLst>
              </a:tr>
            </a:tbl>
          </a:graphicData>
        </a:graphic>
      </p:graphicFrame>
      <p:sp>
        <p:nvSpPr>
          <p:cNvPr id="4" name="TextBox 3">
            <a:extLst>
              <a:ext uri="{FF2B5EF4-FFF2-40B4-BE49-F238E27FC236}">
                <a16:creationId xmlns:a16="http://schemas.microsoft.com/office/drawing/2014/main" id="{B2AF3949-0E57-BE4E-19FF-E67075566867}"/>
              </a:ext>
            </a:extLst>
          </p:cNvPr>
          <p:cNvSpPr txBox="1"/>
          <p:nvPr/>
        </p:nvSpPr>
        <p:spPr>
          <a:xfrm>
            <a:off x="4977590" y="4201256"/>
            <a:ext cx="1323107" cy="646331"/>
          </a:xfrm>
          <a:prstGeom prst="rect">
            <a:avLst/>
          </a:prstGeom>
          <a:noFill/>
        </p:spPr>
        <p:txBody>
          <a:bodyPr wrap="square" rtlCol="0">
            <a:spAutoFit/>
          </a:bodyPr>
          <a:lstStyle/>
          <a:p>
            <a:pPr algn="ctr"/>
            <a:r>
              <a:rPr lang="en-US" altLang="ko-KR" sz="1200" dirty="0">
                <a:latin typeface="Franklin Gothic Medium Cond"/>
                <a:ea typeface="돋움"/>
                <a:cs typeface="Arial"/>
              </a:rPr>
              <a:t>MFCC -</a:t>
            </a:r>
            <a:r>
              <a:rPr lang="ko-KR" altLang="en-US" sz="1200" dirty="0">
                <a:latin typeface="Franklin Gothic Medium Cond"/>
                <a:ea typeface="돋움"/>
                <a:cs typeface="Arial"/>
              </a:rPr>
              <a:t> </a:t>
            </a:r>
            <a:r>
              <a:rPr lang="en-US" altLang="ko-KR" sz="1200" dirty="0">
                <a:latin typeface="Franklin Gothic Medium Cond"/>
                <a:ea typeface="돋움"/>
                <a:cs typeface="Arial"/>
              </a:rPr>
              <a:t>SVM</a:t>
            </a:r>
            <a:endParaRPr lang="en-US" altLang="ko-Kore-KR" sz="1200" dirty="0">
              <a:solidFill>
                <a:schemeClr val="accent1"/>
              </a:solidFill>
              <a:latin typeface="+mn-lt"/>
              <a:ea typeface="돋움"/>
              <a:cs typeface="Arial"/>
            </a:endParaRPr>
          </a:p>
          <a:p>
            <a:pPr algn="ctr"/>
            <a:r>
              <a:rPr lang="en-US" altLang="ko-KR" sz="1200" dirty="0">
                <a:latin typeface="Franklin Gothic Medium Cond"/>
                <a:ea typeface="돋움"/>
                <a:cs typeface="Arial"/>
              </a:rPr>
              <a:t>Mel spectrogram - SVM</a:t>
            </a:r>
            <a:endParaRPr lang="en-US" altLang="ko-Kore-KR" sz="1200" dirty="0">
              <a:latin typeface="+mn-lt"/>
              <a:ea typeface="돋움"/>
              <a:cs typeface="Arial"/>
            </a:endParaRPr>
          </a:p>
        </p:txBody>
      </p:sp>
      <p:sp>
        <p:nvSpPr>
          <p:cNvPr id="7" name="TextBox 6">
            <a:extLst>
              <a:ext uri="{FF2B5EF4-FFF2-40B4-BE49-F238E27FC236}">
                <a16:creationId xmlns:a16="http://schemas.microsoft.com/office/drawing/2014/main" id="{427795C6-0906-11E0-0FEC-FFF071579DCA}"/>
              </a:ext>
            </a:extLst>
          </p:cNvPr>
          <p:cNvSpPr txBox="1"/>
          <p:nvPr/>
        </p:nvSpPr>
        <p:spPr>
          <a:xfrm>
            <a:off x="6167808" y="4256105"/>
            <a:ext cx="653582" cy="515462"/>
          </a:xfrm>
          <a:prstGeom prst="rect">
            <a:avLst/>
          </a:prstGeom>
          <a:noFill/>
        </p:spPr>
        <p:txBody>
          <a:bodyPr wrap="square" rtlCol="0">
            <a:spAutoFit/>
          </a:bodyPr>
          <a:lstStyle/>
          <a:p>
            <a:pPr algn="ctr">
              <a:lnSpc>
                <a:spcPct val="120000"/>
              </a:lnSpc>
            </a:pPr>
            <a:r>
              <a:rPr lang="en-US" altLang="ko-KR" sz="1200" dirty="0">
                <a:latin typeface="Franklin Gothic Medium Cond"/>
                <a:ea typeface="돋움"/>
                <a:cs typeface="Arial"/>
              </a:rPr>
              <a:t>GTCC - CNN</a:t>
            </a:r>
            <a:endParaRPr kumimoji="1" lang="ko-Kore-KR" altLang="en-US" sz="1200" dirty="0"/>
          </a:p>
        </p:txBody>
      </p:sp>
      <p:sp>
        <p:nvSpPr>
          <p:cNvPr id="8" name="TextBox 7">
            <a:extLst>
              <a:ext uri="{FF2B5EF4-FFF2-40B4-BE49-F238E27FC236}">
                <a16:creationId xmlns:a16="http://schemas.microsoft.com/office/drawing/2014/main" id="{1E83EC40-4C8C-1CAC-D553-FA55105053CE}"/>
              </a:ext>
            </a:extLst>
          </p:cNvPr>
          <p:cNvSpPr txBox="1"/>
          <p:nvPr/>
        </p:nvSpPr>
        <p:spPr>
          <a:xfrm>
            <a:off x="3843948" y="4201255"/>
            <a:ext cx="1323109" cy="646331"/>
          </a:xfrm>
          <a:prstGeom prst="rect">
            <a:avLst/>
          </a:prstGeom>
          <a:noFill/>
        </p:spPr>
        <p:txBody>
          <a:bodyPr wrap="square" rtlCol="0">
            <a:spAutoFit/>
          </a:bodyPr>
          <a:lstStyle/>
          <a:p>
            <a:pPr algn="ctr"/>
            <a:r>
              <a:rPr lang="en-US" altLang="ko-KR" sz="1200" dirty="0">
                <a:latin typeface="Franklin Gothic Medium Cond"/>
                <a:ea typeface="돋움"/>
                <a:cs typeface="Arial"/>
              </a:rPr>
              <a:t>MFCC -</a:t>
            </a:r>
            <a:r>
              <a:rPr lang="ko-KR" altLang="en-US" sz="1200" dirty="0">
                <a:latin typeface="Franklin Gothic Medium Cond"/>
                <a:ea typeface="돋움"/>
                <a:cs typeface="Arial"/>
              </a:rPr>
              <a:t> </a:t>
            </a:r>
            <a:r>
              <a:rPr lang="en-US" altLang="ko-KR" sz="1200" dirty="0">
                <a:latin typeface="Franklin Gothic Medium Cond"/>
                <a:ea typeface="돋움"/>
                <a:cs typeface="Arial"/>
              </a:rPr>
              <a:t>CNN</a:t>
            </a:r>
            <a:endParaRPr lang="en-US" altLang="ko-Kore-KR" sz="1200" dirty="0">
              <a:solidFill>
                <a:schemeClr val="accent1"/>
              </a:solidFill>
              <a:latin typeface="+mn-lt"/>
              <a:ea typeface="돋움"/>
              <a:cs typeface="Arial"/>
            </a:endParaRPr>
          </a:p>
          <a:p>
            <a:pPr algn="ctr"/>
            <a:r>
              <a:rPr lang="en-US" altLang="ko-KR" sz="1200" dirty="0">
                <a:latin typeface="Franklin Gothic Medium Cond"/>
                <a:ea typeface="돋움"/>
                <a:cs typeface="Arial"/>
              </a:rPr>
              <a:t>Mel spectrogram - CNN</a:t>
            </a:r>
            <a:endParaRPr lang="en-US" altLang="ko-Kore-KR" sz="1200" dirty="0">
              <a:latin typeface="+mn-lt"/>
              <a:ea typeface="돋움"/>
              <a:cs typeface="Arial"/>
            </a:endParaRPr>
          </a:p>
        </p:txBody>
      </p:sp>
      <p:cxnSp>
        <p:nvCxnSpPr>
          <p:cNvPr id="10" name="직선 연결선[R] 9">
            <a:extLst>
              <a:ext uri="{FF2B5EF4-FFF2-40B4-BE49-F238E27FC236}">
                <a16:creationId xmlns:a16="http://schemas.microsoft.com/office/drawing/2014/main" id="{5A17851B-E0A5-3A26-A472-8ABF9B410776}"/>
              </a:ext>
            </a:extLst>
          </p:cNvPr>
          <p:cNvCxnSpPr>
            <a:cxnSpLocks/>
          </p:cNvCxnSpPr>
          <p:nvPr/>
        </p:nvCxnSpPr>
        <p:spPr>
          <a:xfrm>
            <a:off x="5046608" y="4253769"/>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직선 연결선[R] 15">
            <a:extLst>
              <a:ext uri="{FF2B5EF4-FFF2-40B4-BE49-F238E27FC236}">
                <a16:creationId xmlns:a16="http://schemas.microsoft.com/office/drawing/2014/main" id="{1C3A04D8-D424-3DE4-AB7E-B4B3380C7752}"/>
              </a:ext>
            </a:extLst>
          </p:cNvPr>
          <p:cNvCxnSpPr>
            <a:cxnSpLocks/>
          </p:cNvCxnSpPr>
          <p:nvPr/>
        </p:nvCxnSpPr>
        <p:spPr>
          <a:xfrm>
            <a:off x="6205717" y="4257777"/>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92B36F44-2AD1-82B7-1D35-F886A02BBFCB}"/>
              </a:ext>
            </a:extLst>
          </p:cNvPr>
          <p:cNvCxnSpPr>
            <a:cxnSpLocks/>
          </p:cNvCxnSpPr>
          <p:nvPr/>
        </p:nvCxnSpPr>
        <p:spPr>
          <a:xfrm>
            <a:off x="3860629" y="4253770"/>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F5F0DC1E-B269-239E-191B-15C9B524D05A}"/>
              </a:ext>
            </a:extLst>
          </p:cNvPr>
          <p:cNvCxnSpPr>
            <a:cxnSpLocks/>
          </p:cNvCxnSpPr>
          <p:nvPr/>
        </p:nvCxnSpPr>
        <p:spPr>
          <a:xfrm>
            <a:off x="6772784" y="4253769"/>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43EE7AD3-7F55-3450-F82E-0422CCD03DC8}"/>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7328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사각형: 둥근 모서리 65">
            <a:extLst>
              <a:ext uri="{FF2B5EF4-FFF2-40B4-BE49-F238E27FC236}">
                <a16:creationId xmlns:a16="http://schemas.microsoft.com/office/drawing/2014/main" id="{0092C379-CB4B-4627-49D0-1FE3E95665A6}"/>
              </a:ext>
            </a:extLst>
          </p:cNvPr>
          <p:cNvSpPr/>
          <p:nvPr/>
        </p:nvSpPr>
        <p:spPr>
          <a:xfrm>
            <a:off x="6154121" y="153013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65">
            <a:extLst>
              <a:ext uri="{FF2B5EF4-FFF2-40B4-BE49-F238E27FC236}">
                <a16:creationId xmlns:a16="http://schemas.microsoft.com/office/drawing/2014/main" id="{0D8222C0-2F7B-39D7-2AD0-39AD19C1ACCB}"/>
              </a:ext>
            </a:extLst>
          </p:cNvPr>
          <p:cNvSpPr/>
          <p:nvPr/>
        </p:nvSpPr>
        <p:spPr>
          <a:xfrm>
            <a:off x="3175153"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1736296-5ADA-3CF1-C5EB-26044E6AD8D6}"/>
              </a:ext>
            </a:extLst>
          </p:cNvPr>
          <p:cNvSpPr/>
          <p:nvPr/>
        </p:nvSpPr>
        <p:spPr>
          <a:xfrm>
            <a:off x="7065371" y="115504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2D4B39D-3A61-3961-EF8B-A5F016E68294}"/>
              </a:ext>
            </a:extLst>
          </p:cNvPr>
          <p:cNvSpPr/>
          <p:nvPr/>
        </p:nvSpPr>
        <p:spPr>
          <a:xfrm>
            <a:off x="4099373" y="115708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BA87FFFF-E7CF-8195-D038-9516640268B6}"/>
              </a:ext>
            </a:extLst>
          </p:cNvPr>
          <p:cNvSpPr/>
          <p:nvPr/>
        </p:nvSpPr>
        <p:spPr>
          <a:xfrm>
            <a:off x="195084"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E570C24E-91FC-C2C7-5AD9-F0CC0404C4AA}"/>
              </a:ext>
            </a:extLst>
          </p:cNvPr>
          <p:cNvSpPr/>
          <p:nvPr/>
        </p:nvSpPr>
        <p:spPr>
          <a:xfrm>
            <a:off x="1156416" y="117221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ko-KR" altLang="en-US" dirty="0">
                <a:latin typeface="Franklin Gothic Medium"/>
                <a:ea typeface="돋움"/>
              </a:rPr>
              <a:t>CONTENTS</a:t>
            </a:r>
            <a:endParaRPr lang="ko-KR" altLang="en-US" dirty="0">
              <a:ea typeface="돋움"/>
            </a:endParaRP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4" name="TextBox 3">
            <a:extLst>
              <a:ext uri="{FF2B5EF4-FFF2-40B4-BE49-F238E27FC236}">
                <a16:creationId xmlns:a16="http://schemas.microsoft.com/office/drawing/2014/main" id="{DB55D023-2212-2B71-8306-FC74A6028507}"/>
              </a:ext>
            </a:extLst>
          </p:cNvPr>
          <p:cNvSpPr txBox="1"/>
          <p:nvPr/>
        </p:nvSpPr>
        <p:spPr>
          <a:xfrm>
            <a:off x="329291" y="2073077"/>
            <a:ext cx="25597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Team</a:t>
            </a:r>
            <a:r>
              <a:rPr lang="ko-KR" altLang="en-US" sz="3200">
                <a:latin typeface="Franklin Gothic Demi Cond"/>
                <a:ea typeface="돋움"/>
              </a:rPr>
              <a:t> </a:t>
            </a:r>
            <a:r>
              <a:rPr lang="ko-KR" altLang="en-US" sz="3200" err="1">
                <a:latin typeface="Franklin Gothic Demi Cond"/>
                <a:ea typeface="돋움"/>
              </a:rPr>
              <a:t>Members</a:t>
            </a:r>
            <a:endParaRPr lang="ko-KR" altLang="en-US" sz="3200">
              <a:latin typeface="Franklin Gothic Demi Cond"/>
            </a:endParaRPr>
          </a:p>
        </p:txBody>
      </p:sp>
      <p:sp>
        <p:nvSpPr>
          <p:cNvPr id="35" name="TextBox 34">
            <a:extLst>
              <a:ext uri="{FF2B5EF4-FFF2-40B4-BE49-F238E27FC236}">
                <a16:creationId xmlns:a16="http://schemas.microsoft.com/office/drawing/2014/main" id="{8CB1B43E-F605-56A3-3407-A9CF2BCB69AD}"/>
              </a:ext>
            </a:extLst>
          </p:cNvPr>
          <p:cNvSpPr txBox="1"/>
          <p:nvPr/>
        </p:nvSpPr>
        <p:spPr>
          <a:xfrm>
            <a:off x="3513296" y="2077479"/>
            <a:ext cx="2205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Introduction</a:t>
            </a:r>
            <a:endParaRPr lang="ko-KR" sz="1600"/>
          </a:p>
        </p:txBody>
      </p:sp>
      <p:sp>
        <p:nvSpPr>
          <p:cNvPr id="38" name="TextBox 37">
            <a:extLst>
              <a:ext uri="{FF2B5EF4-FFF2-40B4-BE49-F238E27FC236}">
                <a16:creationId xmlns:a16="http://schemas.microsoft.com/office/drawing/2014/main" id="{546A7AE0-FE85-A3C1-2B9F-F09549B4400C}"/>
              </a:ext>
            </a:extLst>
          </p:cNvPr>
          <p:cNvSpPr txBox="1"/>
          <p:nvPr/>
        </p:nvSpPr>
        <p:spPr>
          <a:xfrm>
            <a:off x="6420708" y="2077040"/>
            <a:ext cx="22694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Methodology</a:t>
            </a:r>
            <a:endParaRPr lang="ko-KR" sz="1600"/>
          </a:p>
        </p:txBody>
      </p:sp>
      <p:sp>
        <p:nvSpPr>
          <p:cNvPr id="41" name="TextBox 40">
            <a:extLst>
              <a:ext uri="{FF2B5EF4-FFF2-40B4-BE49-F238E27FC236}">
                <a16:creationId xmlns:a16="http://schemas.microsoft.com/office/drawing/2014/main" id="{3EE9C6B2-8272-7DB8-DB7C-26B9CB360FDF}"/>
              </a:ext>
            </a:extLst>
          </p:cNvPr>
          <p:cNvSpPr txBox="1"/>
          <p:nvPr/>
        </p:nvSpPr>
        <p:spPr>
          <a:xfrm>
            <a:off x="482168" y="4434253"/>
            <a:ext cx="218263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dirty="0">
                <a:latin typeface="Franklin Gothic Demi Cond"/>
                <a:ea typeface="돋움"/>
              </a:rPr>
              <a:t>Contribution</a:t>
            </a:r>
            <a:endParaRPr lang="ko-KR" sz="1600" dirty="0"/>
          </a:p>
        </p:txBody>
      </p:sp>
      <p:grpSp>
        <p:nvGrpSpPr>
          <p:cNvPr id="50" name="그룹 49">
            <a:extLst>
              <a:ext uri="{FF2B5EF4-FFF2-40B4-BE49-F238E27FC236}">
                <a16:creationId xmlns:a16="http://schemas.microsoft.com/office/drawing/2014/main" id="{7EA161EC-960E-FF44-9F1B-03CE9B698C9E}"/>
              </a:ext>
            </a:extLst>
          </p:cNvPr>
          <p:cNvGrpSpPr/>
          <p:nvPr/>
        </p:nvGrpSpPr>
        <p:grpSpPr>
          <a:xfrm>
            <a:off x="1228355" y="1225041"/>
            <a:ext cx="772116" cy="629475"/>
            <a:chOff x="782306" y="1304693"/>
            <a:chExt cx="772116" cy="629475"/>
          </a:xfrm>
        </p:grpSpPr>
        <p:sp>
          <p:nvSpPr>
            <p:cNvPr id="47" name="TextBox 46">
              <a:extLst>
                <a:ext uri="{FF2B5EF4-FFF2-40B4-BE49-F238E27FC236}">
                  <a16:creationId xmlns:a16="http://schemas.microsoft.com/office/drawing/2014/main" id="{CA8366FA-3475-2093-9DD7-D27E4836174D}"/>
                </a:ext>
              </a:extLst>
            </p:cNvPr>
            <p:cNvSpPr txBox="1"/>
            <p:nvPr/>
          </p:nvSpPr>
          <p:spPr>
            <a:xfrm>
              <a:off x="842714" y="1304693"/>
              <a:ext cx="656330"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01</a:t>
              </a:r>
              <a:endParaRPr lang="ko-KR" altLang="en-US" sz="3200"/>
            </a:p>
          </p:txBody>
        </p:sp>
        <p:cxnSp>
          <p:nvCxnSpPr>
            <p:cNvPr id="49" name="직선 연결선 9">
              <a:extLst>
                <a:ext uri="{FF2B5EF4-FFF2-40B4-BE49-F238E27FC236}">
                  <a16:creationId xmlns:a16="http://schemas.microsoft.com/office/drawing/2014/main" id="{06920C66-2BF5-5F0D-5172-41608393EA1D}"/>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D04E5CC7-5455-A3BC-63F2-A9FE37522227}"/>
              </a:ext>
            </a:extLst>
          </p:cNvPr>
          <p:cNvGrpSpPr/>
          <p:nvPr/>
        </p:nvGrpSpPr>
        <p:grpSpPr>
          <a:xfrm>
            <a:off x="4167497" y="1217074"/>
            <a:ext cx="804355" cy="637440"/>
            <a:chOff x="782306" y="1296728"/>
            <a:chExt cx="804355" cy="637440"/>
          </a:xfrm>
        </p:grpSpPr>
        <p:sp>
          <p:nvSpPr>
            <p:cNvPr id="52" name="TextBox 51">
              <a:extLst>
                <a:ext uri="{FF2B5EF4-FFF2-40B4-BE49-F238E27FC236}">
                  <a16:creationId xmlns:a16="http://schemas.microsoft.com/office/drawing/2014/main" id="{41BD87AB-9543-F834-CFD7-02920D6D98DE}"/>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02</a:t>
              </a:r>
              <a:endParaRPr lang="ko-KR" altLang="en-US" sz="3200"/>
            </a:p>
          </p:txBody>
        </p:sp>
        <p:cxnSp>
          <p:nvCxnSpPr>
            <p:cNvPr id="53" name="직선 연결선 9">
              <a:extLst>
                <a:ext uri="{FF2B5EF4-FFF2-40B4-BE49-F238E27FC236}">
                  <a16:creationId xmlns:a16="http://schemas.microsoft.com/office/drawing/2014/main" id="{59F22C83-CC8E-E993-C392-8BE9C661FB2F}"/>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5A081FBE-ED38-5642-1AE5-DB1672BDDC11}"/>
              </a:ext>
            </a:extLst>
          </p:cNvPr>
          <p:cNvGrpSpPr/>
          <p:nvPr/>
        </p:nvGrpSpPr>
        <p:grpSpPr>
          <a:xfrm>
            <a:off x="7146465" y="1225039"/>
            <a:ext cx="820285" cy="629475"/>
            <a:chOff x="782306" y="1304693"/>
            <a:chExt cx="820285" cy="629475"/>
          </a:xfrm>
        </p:grpSpPr>
        <p:sp>
          <p:nvSpPr>
            <p:cNvPr id="55" name="TextBox 54">
              <a:extLst>
                <a:ext uri="{FF2B5EF4-FFF2-40B4-BE49-F238E27FC236}">
                  <a16:creationId xmlns:a16="http://schemas.microsoft.com/office/drawing/2014/main" id="{5E55B533-7B53-0A22-4DB8-F8F717E50CFA}"/>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03</a:t>
              </a:r>
              <a:endParaRPr lang="ko-KR" altLang="en-US" sz="3200"/>
            </a:p>
          </p:txBody>
        </p:sp>
        <p:cxnSp>
          <p:nvCxnSpPr>
            <p:cNvPr id="56" name="직선 연결선 9">
              <a:extLst>
                <a:ext uri="{FF2B5EF4-FFF2-40B4-BE49-F238E27FC236}">
                  <a16:creationId xmlns:a16="http://schemas.microsoft.com/office/drawing/2014/main" id="{E7B8FCE3-70F7-8AC2-5721-7907451A348E}"/>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3" name="사각형: 둥근 모서리 65">
            <a:extLst>
              <a:ext uri="{FF2B5EF4-FFF2-40B4-BE49-F238E27FC236}">
                <a16:creationId xmlns:a16="http://schemas.microsoft.com/office/drawing/2014/main" id="{4B5D4FE8-CDE2-66D3-D60F-CE50B121A669}"/>
              </a:ext>
            </a:extLst>
          </p:cNvPr>
          <p:cNvSpPr/>
          <p:nvPr/>
        </p:nvSpPr>
        <p:spPr>
          <a:xfrm>
            <a:off x="6172566" y="390634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65">
            <a:extLst>
              <a:ext uri="{FF2B5EF4-FFF2-40B4-BE49-F238E27FC236}">
                <a16:creationId xmlns:a16="http://schemas.microsoft.com/office/drawing/2014/main" id="{008CAB70-E74F-1FE5-ED07-066B4C6618BE}"/>
              </a:ext>
            </a:extLst>
          </p:cNvPr>
          <p:cNvSpPr/>
          <p:nvPr/>
        </p:nvSpPr>
        <p:spPr>
          <a:xfrm>
            <a:off x="3193598"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9525C3D-4C18-2A7B-D2E2-E6A4C30AEA83}"/>
              </a:ext>
            </a:extLst>
          </p:cNvPr>
          <p:cNvSpPr/>
          <p:nvPr/>
        </p:nvSpPr>
        <p:spPr>
          <a:xfrm>
            <a:off x="7083816" y="353125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B1057DA-4DC6-5559-C297-3201C3353D49}"/>
              </a:ext>
            </a:extLst>
          </p:cNvPr>
          <p:cNvSpPr/>
          <p:nvPr/>
        </p:nvSpPr>
        <p:spPr>
          <a:xfrm>
            <a:off x="4117818" y="353329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65">
            <a:extLst>
              <a:ext uri="{FF2B5EF4-FFF2-40B4-BE49-F238E27FC236}">
                <a16:creationId xmlns:a16="http://schemas.microsoft.com/office/drawing/2014/main" id="{68950795-FC08-468F-86A0-57313B647DA2}"/>
              </a:ext>
            </a:extLst>
          </p:cNvPr>
          <p:cNvSpPr/>
          <p:nvPr/>
        </p:nvSpPr>
        <p:spPr>
          <a:xfrm>
            <a:off x="213529"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53C7CF4F-F7B3-9539-EE2B-7A1D43BAF2EE}"/>
              </a:ext>
            </a:extLst>
          </p:cNvPr>
          <p:cNvSpPr/>
          <p:nvPr/>
        </p:nvSpPr>
        <p:spPr>
          <a:xfrm>
            <a:off x="1174861" y="354842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0B9571B0-D6D1-2774-276E-EC7886762C50}"/>
              </a:ext>
            </a:extLst>
          </p:cNvPr>
          <p:cNvSpPr txBox="1"/>
          <p:nvPr/>
        </p:nvSpPr>
        <p:spPr>
          <a:xfrm>
            <a:off x="3855341" y="4453689"/>
            <a:ext cx="15020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Process</a:t>
            </a:r>
            <a:endParaRPr lang="ko-KR" sz="1600"/>
          </a:p>
        </p:txBody>
      </p:sp>
      <p:sp>
        <p:nvSpPr>
          <p:cNvPr id="45" name="TextBox 44">
            <a:extLst>
              <a:ext uri="{FF2B5EF4-FFF2-40B4-BE49-F238E27FC236}">
                <a16:creationId xmlns:a16="http://schemas.microsoft.com/office/drawing/2014/main" id="{F2B58042-037C-6D12-AAAE-0B4A81A7321B}"/>
              </a:ext>
            </a:extLst>
          </p:cNvPr>
          <p:cNvSpPr txBox="1"/>
          <p:nvPr/>
        </p:nvSpPr>
        <p:spPr>
          <a:xfrm>
            <a:off x="7092971" y="4453250"/>
            <a:ext cx="915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Q&amp;A</a:t>
            </a:r>
            <a:endParaRPr lang="ko-KR" sz="1600"/>
          </a:p>
        </p:txBody>
      </p:sp>
      <p:grpSp>
        <p:nvGrpSpPr>
          <p:cNvPr id="48" name="그룹 47">
            <a:extLst>
              <a:ext uri="{FF2B5EF4-FFF2-40B4-BE49-F238E27FC236}">
                <a16:creationId xmlns:a16="http://schemas.microsoft.com/office/drawing/2014/main" id="{4067E5BA-568A-ED91-1E86-581D72B79244}"/>
              </a:ext>
            </a:extLst>
          </p:cNvPr>
          <p:cNvGrpSpPr/>
          <p:nvPr/>
        </p:nvGrpSpPr>
        <p:grpSpPr>
          <a:xfrm>
            <a:off x="1246800" y="3601251"/>
            <a:ext cx="772116" cy="629475"/>
            <a:chOff x="782306" y="1304693"/>
            <a:chExt cx="772116" cy="629475"/>
          </a:xfrm>
        </p:grpSpPr>
        <p:sp>
          <p:nvSpPr>
            <p:cNvPr id="68" name="TextBox 67">
              <a:extLst>
                <a:ext uri="{FF2B5EF4-FFF2-40B4-BE49-F238E27FC236}">
                  <a16:creationId xmlns:a16="http://schemas.microsoft.com/office/drawing/2014/main" id="{8A046346-9E78-2787-D44D-7F2578E9949A}"/>
                </a:ext>
              </a:extLst>
            </p:cNvPr>
            <p:cNvSpPr txBox="1"/>
            <p:nvPr/>
          </p:nvSpPr>
          <p:spPr>
            <a:xfrm>
              <a:off x="842714" y="1304693"/>
              <a:ext cx="711708"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04</a:t>
              </a:r>
              <a:endParaRPr lang="ko-KR" altLang="en-US" sz="3200"/>
            </a:p>
          </p:txBody>
        </p:sp>
        <p:cxnSp>
          <p:nvCxnSpPr>
            <p:cNvPr id="69" name="직선 연결선 9">
              <a:extLst>
                <a:ext uri="{FF2B5EF4-FFF2-40B4-BE49-F238E27FC236}">
                  <a16:creationId xmlns:a16="http://schemas.microsoft.com/office/drawing/2014/main" id="{3EAFBF26-ACAC-66FF-4FEF-2F1952DC11C5}"/>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0" name="그룹 69">
            <a:extLst>
              <a:ext uri="{FF2B5EF4-FFF2-40B4-BE49-F238E27FC236}">
                <a16:creationId xmlns:a16="http://schemas.microsoft.com/office/drawing/2014/main" id="{B2F8049D-4BCD-1BC2-F812-A8F33F849338}"/>
              </a:ext>
            </a:extLst>
          </p:cNvPr>
          <p:cNvGrpSpPr/>
          <p:nvPr/>
        </p:nvGrpSpPr>
        <p:grpSpPr>
          <a:xfrm>
            <a:off x="4185942" y="3593284"/>
            <a:ext cx="804355" cy="637440"/>
            <a:chOff x="782306" y="1296728"/>
            <a:chExt cx="804355" cy="637440"/>
          </a:xfrm>
        </p:grpSpPr>
        <p:sp>
          <p:nvSpPr>
            <p:cNvPr id="71" name="TextBox 70">
              <a:extLst>
                <a:ext uri="{FF2B5EF4-FFF2-40B4-BE49-F238E27FC236}">
                  <a16:creationId xmlns:a16="http://schemas.microsoft.com/office/drawing/2014/main" id="{01AD6B0F-B0C3-DBF3-E11B-9341068B03C5}"/>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05</a:t>
              </a:r>
              <a:endParaRPr lang="ko-KR" altLang="en-US" sz="3200"/>
            </a:p>
          </p:txBody>
        </p:sp>
        <p:cxnSp>
          <p:nvCxnSpPr>
            <p:cNvPr id="72" name="직선 연결선 9">
              <a:extLst>
                <a:ext uri="{FF2B5EF4-FFF2-40B4-BE49-F238E27FC236}">
                  <a16:creationId xmlns:a16="http://schemas.microsoft.com/office/drawing/2014/main" id="{F1A58FBF-8591-DE8B-D0AE-B4F3BFB3E1D9}"/>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584CA1C2-0414-78E7-BDE8-EA309FD101E3}"/>
              </a:ext>
            </a:extLst>
          </p:cNvPr>
          <p:cNvGrpSpPr/>
          <p:nvPr/>
        </p:nvGrpSpPr>
        <p:grpSpPr>
          <a:xfrm>
            <a:off x="7164910" y="3601249"/>
            <a:ext cx="820285" cy="629475"/>
            <a:chOff x="782306" y="1304693"/>
            <a:chExt cx="820285" cy="629475"/>
          </a:xfrm>
        </p:grpSpPr>
        <p:sp>
          <p:nvSpPr>
            <p:cNvPr id="74" name="TextBox 73">
              <a:extLst>
                <a:ext uri="{FF2B5EF4-FFF2-40B4-BE49-F238E27FC236}">
                  <a16:creationId xmlns:a16="http://schemas.microsoft.com/office/drawing/2014/main" id="{9B3ECB7D-02F6-5933-011E-7623E7847A0D}"/>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06</a:t>
              </a:r>
              <a:endParaRPr lang="ko-KR" altLang="en-US" sz="3200"/>
            </a:p>
          </p:txBody>
        </p:sp>
        <p:cxnSp>
          <p:nvCxnSpPr>
            <p:cNvPr id="75" name="직선 연결선 9">
              <a:extLst>
                <a:ext uri="{FF2B5EF4-FFF2-40B4-BE49-F238E27FC236}">
                  <a16:creationId xmlns:a16="http://schemas.microsoft.com/office/drawing/2014/main" id="{3C9B4B46-6DD6-3997-7224-975612284702}"/>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 name="직사각형 2">
            <a:extLst>
              <a:ext uri="{FF2B5EF4-FFF2-40B4-BE49-F238E27FC236}">
                <a16:creationId xmlns:a16="http://schemas.microsoft.com/office/drawing/2014/main" id="{F8AF8FEB-F723-F694-1845-85CDCA0D8E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4924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dirty="0">
                <a:latin typeface="Franklin Gothic Medium"/>
                <a:ea typeface="돋움"/>
              </a:rPr>
              <a:t>References</a:t>
            </a:r>
            <a:endParaRPr lang="en-US" altLang="ko-KR" dirty="0">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4591000"/>
          </a:xfrm>
        </p:spPr>
        <p:txBody>
          <a:bodyPr/>
          <a:lstStyle/>
          <a:p>
            <a:r>
              <a:rPr lang="en" altLang="ko-KR" sz="1600" b="0" dirty="0">
                <a:latin typeface="Franklin Gothic Demi Cond"/>
                <a:ea typeface="돋움"/>
              </a:rPr>
              <a:t>[1] R. </a:t>
            </a:r>
            <a:r>
              <a:rPr lang="en" altLang="ko-KR" sz="1600" b="0" dirty="0" err="1">
                <a:latin typeface="Franklin Gothic Demi Cond"/>
                <a:ea typeface="돋움"/>
              </a:rPr>
              <a:t>Tischaefer</a:t>
            </a:r>
            <a:r>
              <a:rPr lang="en" altLang="ko-KR" sz="1600" b="0" dirty="0">
                <a:latin typeface="Franklin Gothic Demi Cond"/>
                <a:ea typeface="돋움"/>
              </a:rPr>
              <a:t>, “Coyotes,” in </a:t>
            </a:r>
            <a:r>
              <a:rPr lang="en" altLang="ko-KR" sz="1600" b="0" i="1" dirty="0">
                <a:latin typeface="Franklin Gothic Demi Cond"/>
                <a:ea typeface="돋움"/>
              </a:rPr>
              <a:t>Wildlife Damage Management Technical</a:t>
            </a:r>
            <a:r>
              <a:rPr lang="ko-KR" altLang="en-US" sz="1600" b="0" i="1" dirty="0">
                <a:latin typeface="Franklin Gothic Demi Cond"/>
                <a:ea typeface="돋움"/>
              </a:rPr>
              <a:t> </a:t>
            </a:r>
            <a:r>
              <a:rPr lang="en" altLang="ko-KR" sz="1600" b="0" i="1" dirty="0">
                <a:latin typeface="Franklin Gothic Demi Cond"/>
                <a:ea typeface="돋움"/>
              </a:rPr>
              <a:t>Series</a:t>
            </a:r>
            <a:r>
              <a:rPr lang="en" altLang="ko-KR" sz="1600" b="0" dirty="0">
                <a:latin typeface="Franklin Gothic Demi Cond"/>
                <a:ea typeface="돋움"/>
              </a:rPr>
              <a:t>. USDA. APHIS, 2020, p. 42.</a:t>
            </a:r>
          </a:p>
          <a:p>
            <a:r>
              <a:rPr lang="en" altLang="ko-KR" sz="1600" b="0" dirty="0">
                <a:latin typeface="Franklin Gothic Demi Cond"/>
                <a:ea typeface="돋움"/>
              </a:rPr>
              <a:t>[2] K. J. </a:t>
            </a:r>
            <a:r>
              <a:rPr lang="en" altLang="ko-KR" sz="1600" b="0" dirty="0" err="1">
                <a:latin typeface="Franklin Gothic Demi Cond"/>
                <a:ea typeface="돋움"/>
              </a:rPr>
              <a:t>Piczak</a:t>
            </a:r>
            <a:r>
              <a:rPr lang="en" altLang="ko-KR" sz="1600" b="0" dirty="0">
                <a:latin typeface="Franklin Gothic Demi Cond"/>
                <a:ea typeface="돋움"/>
              </a:rPr>
              <a:t>, “Environmental sound classification with convolutional</a:t>
            </a:r>
            <a:r>
              <a:rPr lang="ko-KR" altLang="en-US" sz="1600" b="0" dirty="0">
                <a:latin typeface="Franklin Gothic Demi Cond"/>
                <a:ea typeface="돋움"/>
              </a:rPr>
              <a:t> </a:t>
            </a:r>
            <a:r>
              <a:rPr lang="en" altLang="ko-KR" sz="1600" b="0" dirty="0">
                <a:latin typeface="Franklin Gothic Demi Cond"/>
                <a:ea typeface="돋움"/>
              </a:rPr>
              <a:t>neural networks,” in </a:t>
            </a:r>
            <a:r>
              <a:rPr lang="en" altLang="ko-KR" sz="1600" b="0" i="1" dirty="0">
                <a:latin typeface="Franklin Gothic Demi Cond"/>
                <a:ea typeface="돋움"/>
              </a:rPr>
              <a:t>2015 IEEE 25th international workshop on machine</a:t>
            </a:r>
            <a:r>
              <a:rPr lang="ko-KR" altLang="en-US" sz="1600" b="0" i="1" dirty="0">
                <a:latin typeface="Franklin Gothic Demi Cond"/>
                <a:ea typeface="돋움"/>
              </a:rPr>
              <a:t> </a:t>
            </a:r>
            <a:r>
              <a:rPr lang="en" altLang="ko-KR" sz="1600" b="0" i="1" dirty="0">
                <a:latin typeface="Franklin Gothic Demi Cond"/>
                <a:ea typeface="돋움"/>
              </a:rPr>
              <a:t>learning for signal processing (MLSP). IEEE</a:t>
            </a:r>
            <a:r>
              <a:rPr lang="en" altLang="ko-KR" sz="1600" b="0" dirty="0">
                <a:latin typeface="Franklin Gothic Demi Cond"/>
                <a:ea typeface="돋움"/>
              </a:rPr>
              <a:t>, 2015, pp. 1–6.</a:t>
            </a:r>
          </a:p>
          <a:p>
            <a:r>
              <a:rPr lang="en" altLang="ko-KR" sz="1600" b="0" dirty="0">
                <a:latin typeface="Franklin Gothic Demi Cond"/>
                <a:ea typeface="돋움"/>
              </a:rPr>
              <a:t>[3] M. </a:t>
            </a:r>
            <a:r>
              <a:rPr lang="en" altLang="ko-KR" sz="1600" b="0" dirty="0" err="1">
                <a:latin typeface="Franklin Gothic Demi Cond"/>
                <a:ea typeface="돋움"/>
              </a:rPr>
              <a:t>Valenti</a:t>
            </a:r>
            <a:r>
              <a:rPr lang="en" altLang="ko-KR" sz="1600" b="0" dirty="0">
                <a:latin typeface="Franklin Gothic Demi Cond"/>
                <a:ea typeface="돋움"/>
              </a:rPr>
              <a:t>, A. </a:t>
            </a:r>
            <a:r>
              <a:rPr lang="en" altLang="ko-KR" sz="1600" b="0" dirty="0" err="1">
                <a:latin typeface="Franklin Gothic Demi Cond"/>
                <a:ea typeface="돋움"/>
              </a:rPr>
              <a:t>Diment</a:t>
            </a:r>
            <a:r>
              <a:rPr lang="en" altLang="ko-KR" sz="1600" b="0" dirty="0">
                <a:latin typeface="Franklin Gothic Demi Cond"/>
                <a:ea typeface="돋움"/>
              </a:rPr>
              <a:t>, G. </a:t>
            </a:r>
            <a:r>
              <a:rPr lang="en" altLang="ko-KR" sz="1600" b="0" dirty="0" err="1">
                <a:latin typeface="Franklin Gothic Demi Cond"/>
                <a:ea typeface="돋움"/>
              </a:rPr>
              <a:t>Parascandolo</a:t>
            </a:r>
            <a:r>
              <a:rPr lang="en" altLang="ko-KR" sz="1600" b="0" dirty="0">
                <a:latin typeface="Franklin Gothic Demi Cond"/>
                <a:ea typeface="돋움"/>
              </a:rPr>
              <a:t>, S. </a:t>
            </a:r>
            <a:r>
              <a:rPr lang="en" altLang="ko-KR" sz="1600" b="0" dirty="0" err="1">
                <a:latin typeface="Franklin Gothic Demi Cond"/>
                <a:ea typeface="돋움"/>
              </a:rPr>
              <a:t>Squartini</a:t>
            </a:r>
            <a:r>
              <a:rPr lang="en" altLang="ko-KR" sz="1600" b="0" dirty="0">
                <a:latin typeface="Franklin Gothic Demi Cond"/>
                <a:ea typeface="돋움"/>
              </a:rPr>
              <a:t>, and T. Virtanen,</a:t>
            </a:r>
            <a:r>
              <a:rPr lang="ko-KR" altLang="en-US" sz="1600" b="0" dirty="0">
                <a:latin typeface="Franklin Gothic Demi Cond"/>
                <a:ea typeface="돋움"/>
              </a:rPr>
              <a:t> </a:t>
            </a:r>
            <a:r>
              <a:rPr lang="en" altLang="ko-KR" sz="1600" b="0" dirty="0">
                <a:latin typeface="Franklin Gothic Demi Cond"/>
                <a:ea typeface="돋움"/>
              </a:rPr>
              <a:t>“</a:t>
            </a:r>
            <a:r>
              <a:rPr lang="en" altLang="ko-KR" sz="1600" b="0" dirty="0" err="1">
                <a:latin typeface="Franklin Gothic Demi Cond"/>
                <a:ea typeface="돋움"/>
              </a:rPr>
              <a:t>Dcase</a:t>
            </a:r>
            <a:r>
              <a:rPr lang="en" altLang="ko-KR" sz="1600" b="0" dirty="0">
                <a:latin typeface="Franklin Gothic Demi Cond"/>
                <a:ea typeface="돋움"/>
              </a:rPr>
              <a:t> 2016 acoustic scene classification using convolutional neural</a:t>
            </a:r>
            <a:r>
              <a:rPr lang="ko-KR" altLang="en-US" sz="1600" b="0" dirty="0">
                <a:latin typeface="Franklin Gothic Demi Cond"/>
                <a:ea typeface="돋움"/>
              </a:rPr>
              <a:t> </a:t>
            </a:r>
            <a:r>
              <a:rPr lang="en" altLang="ko-KR" sz="1600" b="0" dirty="0">
                <a:latin typeface="Franklin Gothic Demi Cond"/>
                <a:ea typeface="돋움"/>
              </a:rPr>
              <a:t>networks.” in </a:t>
            </a:r>
            <a:r>
              <a:rPr lang="en" altLang="ko-KR" sz="1600" b="0" i="1" dirty="0">
                <a:latin typeface="Franklin Gothic Demi Cond"/>
                <a:ea typeface="돋움"/>
              </a:rPr>
              <a:t>DCASE</a:t>
            </a:r>
            <a:r>
              <a:rPr lang="en" altLang="ko-KR" sz="1600" b="0" dirty="0">
                <a:latin typeface="Franklin Gothic Demi Cond"/>
                <a:ea typeface="돋움"/>
              </a:rPr>
              <a:t>, 2016, pp. 95–99.</a:t>
            </a:r>
          </a:p>
          <a:p>
            <a:r>
              <a:rPr lang="en" altLang="ko-KR" sz="1600" b="0" dirty="0">
                <a:latin typeface="Franklin Gothic Demi Cond"/>
                <a:ea typeface="돋움"/>
              </a:rPr>
              <a:t>[4] H. Xu, L. Lin, X. Sun, and H. </a:t>
            </a:r>
            <a:r>
              <a:rPr lang="en" altLang="ko-KR" sz="1600" b="0" dirty="0" err="1">
                <a:latin typeface="Franklin Gothic Demi Cond"/>
                <a:ea typeface="돋움"/>
              </a:rPr>
              <a:t>Jin</a:t>
            </a:r>
            <a:r>
              <a:rPr lang="en" altLang="ko-KR" sz="1600" b="0" dirty="0">
                <a:latin typeface="Franklin Gothic Demi Cond"/>
                <a:ea typeface="돋움"/>
              </a:rPr>
              <a:t>, “A new algorithm for auditory feature</a:t>
            </a:r>
            <a:r>
              <a:rPr lang="ko-KR" altLang="en-US" sz="1600" b="0" dirty="0">
                <a:latin typeface="Franklin Gothic Demi Cond"/>
                <a:ea typeface="돋움"/>
              </a:rPr>
              <a:t> </a:t>
            </a:r>
            <a:r>
              <a:rPr lang="en" altLang="ko-KR" sz="1600" b="0" dirty="0">
                <a:latin typeface="Franklin Gothic Demi Cond"/>
                <a:ea typeface="돋움"/>
              </a:rPr>
              <a:t>extraction,” in </a:t>
            </a:r>
            <a:r>
              <a:rPr lang="en" altLang="ko-KR" sz="1600" b="0" i="1" dirty="0">
                <a:latin typeface="Franklin Gothic Demi Cond"/>
                <a:ea typeface="돋움"/>
              </a:rPr>
              <a:t>2012 International Conference on Communication Systems</a:t>
            </a:r>
            <a:r>
              <a:rPr lang="ko-KR" altLang="en-US" sz="1600" b="0" i="1" dirty="0">
                <a:latin typeface="Franklin Gothic Demi Cond"/>
                <a:ea typeface="돋움"/>
              </a:rPr>
              <a:t> </a:t>
            </a:r>
            <a:r>
              <a:rPr lang="en" altLang="ko-KR" sz="1600" b="0" i="1" dirty="0">
                <a:latin typeface="Franklin Gothic Demi Cond"/>
                <a:ea typeface="돋움"/>
              </a:rPr>
              <a:t>and Network Technologies. IEEE</a:t>
            </a:r>
            <a:r>
              <a:rPr lang="en" altLang="ko-KR" sz="1600" b="0" dirty="0">
                <a:latin typeface="Franklin Gothic Demi Cond"/>
                <a:ea typeface="돋움"/>
              </a:rPr>
              <a:t>, 2012, pp. 229–232.</a:t>
            </a:r>
          </a:p>
          <a:p>
            <a:r>
              <a:rPr lang="en" altLang="ko-KR" sz="1600" b="0" dirty="0">
                <a:latin typeface="Franklin Gothic Demi Cond"/>
                <a:ea typeface="돋움"/>
              </a:rPr>
              <a:t>[5] M. </a:t>
            </a:r>
            <a:r>
              <a:rPr lang="en" altLang="ko-KR" sz="1600" b="0" dirty="0" err="1">
                <a:latin typeface="Franklin Gothic Demi Cond"/>
                <a:ea typeface="돋움"/>
              </a:rPr>
              <a:t>Ramashini</a:t>
            </a:r>
            <a:r>
              <a:rPr lang="en" altLang="ko-KR" sz="1600" b="0" dirty="0">
                <a:latin typeface="Franklin Gothic Demi Cond"/>
                <a:ea typeface="돋움"/>
              </a:rPr>
              <a:t>, P. E. Abas, K. </a:t>
            </a:r>
            <a:r>
              <a:rPr lang="en" altLang="ko-KR" sz="1600" b="0" dirty="0" err="1">
                <a:latin typeface="Franklin Gothic Demi Cond"/>
                <a:ea typeface="돋움"/>
              </a:rPr>
              <a:t>Mohanchandra</a:t>
            </a:r>
            <a:r>
              <a:rPr lang="en" altLang="ko-KR" sz="1600" b="0" dirty="0">
                <a:latin typeface="Franklin Gothic Demi Cond"/>
                <a:ea typeface="돋움"/>
              </a:rPr>
              <a:t>, and L. C. De Silva, “Robust</a:t>
            </a:r>
            <a:r>
              <a:rPr lang="ko-KR" altLang="en-US" sz="1600" b="0" dirty="0">
                <a:latin typeface="Franklin Gothic Demi Cond"/>
                <a:ea typeface="돋움"/>
              </a:rPr>
              <a:t> </a:t>
            </a:r>
            <a:r>
              <a:rPr lang="en" altLang="ko-KR" sz="1600" b="0" dirty="0">
                <a:latin typeface="Franklin Gothic Demi Cond"/>
                <a:ea typeface="돋움"/>
              </a:rPr>
              <a:t>cepstral feature for bird sound classification,” </a:t>
            </a:r>
            <a:r>
              <a:rPr lang="en" altLang="ko-KR" sz="1600" b="0" i="1" dirty="0">
                <a:latin typeface="Franklin Gothic Demi Cond"/>
                <a:ea typeface="돋움"/>
              </a:rPr>
              <a:t>International Journal of</a:t>
            </a:r>
            <a:r>
              <a:rPr lang="ko-KR" altLang="en-US" sz="1600" b="0" i="1" dirty="0">
                <a:latin typeface="Franklin Gothic Demi Cond"/>
                <a:ea typeface="돋움"/>
              </a:rPr>
              <a:t> </a:t>
            </a:r>
            <a:r>
              <a:rPr lang="en" altLang="ko-KR" sz="1600" b="0" i="1" dirty="0">
                <a:latin typeface="Franklin Gothic Demi Cond"/>
                <a:ea typeface="돋움"/>
              </a:rPr>
              <a:t>Electrical and Computer Engineering</a:t>
            </a:r>
            <a:r>
              <a:rPr lang="en" altLang="ko-KR" sz="1600" b="0" dirty="0">
                <a:latin typeface="Franklin Gothic Demi Cond"/>
                <a:ea typeface="돋움"/>
              </a:rPr>
              <a:t>, vol. 12, no. 2, p. 1477, 2022.</a:t>
            </a:r>
          </a:p>
          <a:p>
            <a:r>
              <a:rPr lang="en" altLang="ko-KR" sz="1600" b="0" dirty="0">
                <a:latin typeface="Franklin Gothic Demi Cond"/>
                <a:ea typeface="돋움"/>
              </a:rPr>
              <a:t>[6] X. Valero and F. Alias, “Gammatone cepstral coefficients: Biologically</a:t>
            </a:r>
            <a:r>
              <a:rPr lang="ko-KR" altLang="en-US" sz="1600" b="0" dirty="0">
                <a:latin typeface="Franklin Gothic Demi Cond"/>
                <a:ea typeface="돋움"/>
              </a:rPr>
              <a:t> </a:t>
            </a:r>
            <a:r>
              <a:rPr lang="en" altLang="ko-KR" sz="1600" b="0" dirty="0">
                <a:latin typeface="Franklin Gothic Demi Cond"/>
                <a:ea typeface="돋움"/>
              </a:rPr>
              <a:t>inspired features for non-speech audio classification,” </a:t>
            </a:r>
            <a:r>
              <a:rPr lang="en" altLang="ko-KR" sz="1600" b="0" i="1" dirty="0">
                <a:latin typeface="Franklin Gothic Demi Cond"/>
                <a:ea typeface="돋움"/>
              </a:rPr>
              <a:t>IEEE Transactions</a:t>
            </a:r>
            <a:r>
              <a:rPr lang="ko-KR" altLang="en-US" sz="1600" b="0" i="1" dirty="0">
                <a:latin typeface="Franklin Gothic Demi Cond"/>
                <a:ea typeface="돋움"/>
              </a:rPr>
              <a:t> </a:t>
            </a:r>
            <a:r>
              <a:rPr lang="en" altLang="ko-KR" sz="1600" b="0" i="1" dirty="0">
                <a:latin typeface="Franklin Gothic Demi Cond"/>
                <a:ea typeface="돋움"/>
              </a:rPr>
              <a:t>on Multimedia</a:t>
            </a:r>
            <a:r>
              <a:rPr lang="en" altLang="ko-KR" sz="1600" b="0" dirty="0">
                <a:latin typeface="Franklin Gothic Demi Cond"/>
                <a:ea typeface="돋움"/>
              </a:rPr>
              <a:t>, vol. 14, no. 6, pp. 1684–1689, 2012.</a:t>
            </a:r>
          </a:p>
          <a:p>
            <a:r>
              <a:rPr lang="en" altLang="ko-KR" sz="1600" b="0" dirty="0">
                <a:latin typeface="Franklin Gothic Demi Cond"/>
                <a:ea typeface="돋움"/>
              </a:rPr>
              <a:t>[7] W. Xu, X. Zhang, L. Yao, W. </a:t>
            </a:r>
            <a:r>
              <a:rPr lang="en" altLang="ko-KR" sz="1600" b="0" dirty="0" err="1">
                <a:latin typeface="Franklin Gothic Demi Cond"/>
                <a:ea typeface="돋움"/>
              </a:rPr>
              <a:t>Xue</a:t>
            </a:r>
            <a:r>
              <a:rPr lang="en" altLang="ko-KR" sz="1600" b="0" dirty="0">
                <a:latin typeface="Franklin Gothic Demi Cond"/>
                <a:ea typeface="돋움"/>
              </a:rPr>
              <a:t>, and B. Wei, “A multi-view </a:t>
            </a:r>
            <a:r>
              <a:rPr lang="en" altLang="ko-KR" sz="1600" b="0" dirty="0" err="1">
                <a:latin typeface="Franklin Gothic Demi Cond"/>
                <a:ea typeface="돋움"/>
              </a:rPr>
              <a:t>cnn</a:t>
            </a:r>
            <a:r>
              <a:rPr lang="en" altLang="ko-KR" sz="1600" b="0" dirty="0">
                <a:latin typeface="Franklin Gothic Demi Cond"/>
                <a:ea typeface="돋움"/>
              </a:rPr>
              <a:t>-based</a:t>
            </a:r>
            <a:r>
              <a:rPr lang="ko-KR" altLang="en-US" sz="1600" b="0" dirty="0">
                <a:latin typeface="Franklin Gothic Demi Cond"/>
                <a:ea typeface="돋움"/>
              </a:rPr>
              <a:t> </a:t>
            </a:r>
            <a:r>
              <a:rPr lang="en" altLang="ko-KR" sz="1600" b="0" dirty="0">
                <a:latin typeface="Franklin Gothic Demi Cond"/>
                <a:ea typeface="돋움"/>
              </a:rPr>
              <a:t>acoustic classification system for automatic animal species identification,”</a:t>
            </a:r>
            <a:r>
              <a:rPr lang="ko-KR" altLang="en-US" sz="1600" b="0" dirty="0">
                <a:latin typeface="Franklin Gothic Demi Cond"/>
                <a:ea typeface="돋움"/>
              </a:rPr>
              <a:t> </a:t>
            </a:r>
            <a:r>
              <a:rPr lang="en" altLang="ko-KR" sz="1600" b="0" i="1" dirty="0">
                <a:latin typeface="Franklin Gothic Demi Cond"/>
                <a:ea typeface="돋움"/>
              </a:rPr>
              <a:t>Ad Hoc Networks</a:t>
            </a:r>
            <a:r>
              <a:rPr lang="en" altLang="ko-KR" sz="1600" b="0" dirty="0">
                <a:latin typeface="Franklin Gothic Demi Cond"/>
                <a:ea typeface="돋움"/>
              </a:rPr>
              <a:t>, vol. 102, p. 102115, 2020.</a:t>
            </a:r>
          </a:p>
          <a:p>
            <a:r>
              <a:rPr lang="en" altLang="ko-KR" sz="1600" b="0" dirty="0">
                <a:latin typeface="Franklin Gothic Demi Cond"/>
                <a:ea typeface="돋움"/>
              </a:rPr>
              <a:t>[8] D. Bonet-</a:t>
            </a:r>
            <a:r>
              <a:rPr lang="en" altLang="ko-KR" sz="1600" b="0" dirty="0" err="1">
                <a:latin typeface="Franklin Gothic Demi Cond"/>
                <a:ea typeface="돋움"/>
              </a:rPr>
              <a:t>Sol`a</a:t>
            </a:r>
            <a:r>
              <a:rPr lang="en" altLang="ko-KR" sz="1600" b="0" dirty="0">
                <a:latin typeface="Franklin Gothic Demi Cond"/>
                <a:ea typeface="돋움"/>
              </a:rPr>
              <a:t> and R. M. </a:t>
            </a:r>
            <a:r>
              <a:rPr lang="en" altLang="ko-KR" sz="1600" b="0" dirty="0" err="1">
                <a:latin typeface="Franklin Gothic Demi Cond"/>
                <a:ea typeface="돋움"/>
              </a:rPr>
              <a:t>Alsina-Pag`es</a:t>
            </a:r>
            <a:r>
              <a:rPr lang="en" altLang="ko-KR" sz="1600" b="0" dirty="0">
                <a:latin typeface="Franklin Gothic Demi Cond"/>
                <a:ea typeface="돋움"/>
              </a:rPr>
              <a:t>, “A comparative survey of feature</a:t>
            </a:r>
            <a:r>
              <a:rPr lang="ko-KR" altLang="en-US" sz="1600" b="0" dirty="0">
                <a:latin typeface="Franklin Gothic Demi Cond"/>
                <a:ea typeface="돋움"/>
              </a:rPr>
              <a:t> </a:t>
            </a:r>
            <a:r>
              <a:rPr lang="en" altLang="ko-KR" sz="1600" b="0" dirty="0">
                <a:latin typeface="Franklin Gothic Demi Cond"/>
                <a:ea typeface="돋움"/>
              </a:rPr>
              <a:t>extraction and machine learning methods in diverse acoustic environments,” </a:t>
            </a:r>
            <a:r>
              <a:rPr lang="en" altLang="ko-KR" sz="1600" b="0" i="1" dirty="0">
                <a:latin typeface="Franklin Gothic Demi Cond"/>
                <a:ea typeface="돋움"/>
              </a:rPr>
              <a:t>Sensors</a:t>
            </a:r>
            <a:r>
              <a:rPr lang="en" altLang="ko-KR" sz="1600" b="0" dirty="0">
                <a:latin typeface="Franklin Gothic Demi Cond"/>
                <a:ea typeface="돋움"/>
              </a:rPr>
              <a:t>, vol. 21, no. 4, p. 1274, 2021</a:t>
            </a:r>
            <a:endParaRPr lang="ko-KR" altLang="en-US" sz="1600" b="0" dirty="0">
              <a:latin typeface="Franklin Gothic Demi Cond"/>
              <a:ea typeface="돋움"/>
            </a:endParaRPr>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20</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64442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3000781" y="2760405"/>
            <a:ext cx="3143212" cy="1336975"/>
          </a:xfrm>
        </p:spPr>
        <p:txBody>
          <a:bodyPr/>
          <a:lstStyle/>
          <a:p>
            <a:r>
              <a:rPr lang="en-US" altLang="ko-KR" sz="9600" dirty="0">
                <a:latin typeface="Franklin Gothic Medium"/>
                <a:ea typeface="돋움"/>
              </a:rPr>
              <a:t>Q &amp; A</a:t>
            </a:r>
            <a:endParaRPr lang="en-US" altLang="ko-KR" sz="9600" dirty="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21</a:t>
            </a:fld>
            <a:endParaRPr lang="en-US"/>
          </a:p>
        </p:txBody>
      </p:sp>
      <p:sp>
        <p:nvSpPr>
          <p:cNvPr id="4" name="직사각형 3">
            <a:extLst>
              <a:ext uri="{FF2B5EF4-FFF2-40B4-BE49-F238E27FC236}">
                <a16:creationId xmlns:a16="http://schemas.microsoft.com/office/drawing/2014/main" id="{80C06AE4-28BA-4333-B76D-7C983BB85F1E}"/>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9847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1694496" y="2688718"/>
            <a:ext cx="5580548" cy="1329595"/>
          </a:xfrm>
        </p:spPr>
        <p:txBody>
          <a:bodyPr/>
          <a:lstStyle/>
          <a:p>
            <a:r>
              <a:rPr lang="en-US" altLang="ko-KR" sz="9600" dirty="0">
                <a:latin typeface="Franklin Gothic Medium"/>
                <a:ea typeface="돋움"/>
              </a:rPr>
              <a:t>Thank You</a:t>
            </a:r>
            <a:endParaRPr lang="en-US" altLang="ko-KR" sz="9600" dirty="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22</a:t>
            </a:fld>
            <a:endParaRPr lang="en-US"/>
          </a:p>
        </p:txBody>
      </p:sp>
      <p:sp>
        <p:nvSpPr>
          <p:cNvPr id="5" name="직사각형 4">
            <a:extLst>
              <a:ext uri="{FF2B5EF4-FFF2-40B4-BE49-F238E27FC236}">
                <a16:creationId xmlns:a16="http://schemas.microsoft.com/office/drawing/2014/main" id="{1051BDE4-5715-71DE-23DA-59C7B9C4984D}"/>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649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dirty="0"/>
              <a:t>Team Member</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7" name="Subtitle 2">
            <a:extLst>
              <a:ext uri="{FF2B5EF4-FFF2-40B4-BE49-F238E27FC236}">
                <a16:creationId xmlns:a16="http://schemas.microsoft.com/office/drawing/2014/main" id="{C776FED2-ACB0-640F-8611-E95BE135DEEB}"/>
              </a:ext>
            </a:extLst>
          </p:cNvPr>
          <p:cNvSpPr txBox="1">
            <a:spLocks/>
          </p:cNvSpPr>
          <p:nvPr/>
        </p:nvSpPr>
        <p:spPr>
          <a:xfrm>
            <a:off x="1194646" y="3642380"/>
            <a:ext cx="171569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Bokyung</a:t>
            </a:r>
            <a:r>
              <a:rPr lang="en-US" sz="2000"/>
              <a:t> Kwon</a:t>
            </a:r>
          </a:p>
        </p:txBody>
      </p:sp>
      <p:grpSp>
        <p:nvGrpSpPr>
          <p:cNvPr id="8" name="그룹 7">
            <a:extLst>
              <a:ext uri="{FF2B5EF4-FFF2-40B4-BE49-F238E27FC236}">
                <a16:creationId xmlns:a16="http://schemas.microsoft.com/office/drawing/2014/main" id="{4E47293A-CD67-1D8F-8072-3E5EE0325B5E}"/>
              </a:ext>
            </a:extLst>
          </p:cNvPr>
          <p:cNvGrpSpPr/>
          <p:nvPr/>
        </p:nvGrpSpPr>
        <p:grpSpPr>
          <a:xfrm>
            <a:off x="3757121" y="1092692"/>
            <a:ext cx="1528010" cy="2472829"/>
            <a:chOff x="3726299" y="1526508"/>
            <a:chExt cx="1528010" cy="2472829"/>
          </a:xfrm>
        </p:grpSpPr>
        <p:sp>
          <p:nvSpPr>
            <p:cNvPr id="9" name="Subtitle 2">
              <a:extLst>
                <a:ext uri="{FF2B5EF4-FFF2-40B4-BE49-F238E27FC236}">
                  <a16:creationId xmlns:a16="http://schemas.microsoft.com/office/drawing/2014/main" id="{17EAC16A-3683-880B-2557-FFEDDE875868}"/>
                </a:ext>
              </a:extLst>
            </p:cNvPr>
            <p:cNvSpPr txBox="1">
              <a:spLocks/>
            </p:cNvSpPr>
            <p:nvPr/>
          </p:nvSpPr>
          <p:spPr>
            <a:xfrm>
              <a:off x="3772135" y="1526508"/>
              <a:ext cx="1436338"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Heesun</a:t>
              </a:r>
              <a:r>
                <a:rPr lang="en-US" sz="2000"/>
                <a:t> Jung</a:t>
              </a:r>
            </a:p>
          </p:txBody>
        </p:sp>
        <p:sp>
          <p:nvSpPr>
            <p:cNvPr id="10" name="Text Placeholder 3">
              <a:extLst>
                <a:ext uri="{FF2B5EF4-FFF2-40B4-BE49-F238E27FC236}">
                  <a16:creationId xmlns:a16="http://schemas.microsoft.com/office/drawing/2014/main" id="{D55D8E02-404D-B01E-FF98-E104426F2F66}"/>
                </a:ext>
              </a:extLst>
            </p:cNvPr>
            <p:cNvSpPr txBox="1">
              <a:spLocks/>
            </p:cNvSpPr>
            <p:nvPr/>
          </p:nvSpPr>
          <p:spPr>
            <a:xfrm>
              <a:off x="3726299" y="3541288"/>
              <a:ext cx="1528010"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1" name="타원 10">
              <a:extLst>
                <a:ext uri="{FF2B5EF4-FFF2-40B4-BE49-F238E27FC236}">
                  <a16:creationId xmlns:a16="http://schemas.microsoft.com/office/drawing/2014/main" id="{371234FD-C1EE-026A-83D3-822B56F4DC9D}"/>
                </a:ext>
              </a:extLst>
            </p:cNvPr>
            <p:cNvSpPr/>
            <p:nvPr/>
          </p:nvSpPr>
          <p:spPr>
            <a:xfrm>
              <a:off x="3726299" y="1830972"/>
              <a:ext cx="1528010" cy="1642853"/>
            </a:xfrm>
            <a:prstGeom prst="ellipse">
              <a:avLst/>
            </a:prstGeom>
            <a:blipFill>
              <a:blip r:embed="rId3"/>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2" name="그룹 11">
            <a:extLst>
              <a:ext uri="{FF2B5EF4-FFF2-40B4-BE49-F238E27FC236}">
                <a16:creationId xmlns:a16="http://schemas.microsoft.com/office/drawing/2014/main" id="{F4489ABD-B274-6EDF-F0F3-10443ACD5CD1}"/>
              </a:ext>
            </a:extLst>
          </p:cNvPr>
          <p:cNvGrpSpPr/>
          <p:nvPr/>
        </p:nvGrpSpPr>
        <p:grpSpPr>
          <a:xfrm>
            <a:off x="1306269" y="1089378"/>
            <a:ext cx="1528011" cy="2453751"/>
            <a:chOff x="1275447" y="1523194"/>
            <a:chExt cx="1528011" cy="2453751"/>
          </a:xfrm>
        </p:grpSpPr>
        <p:sp>
          <p:nvSpPr>
            <p:cNvPr id="13" name="Subtitle 2">
              <a:extLst>
                <a:ext uri="{FF2B5EF4-FFF2-40B4-BE49-F238E27FC236}">
                  <a16:creationId xmlns:a16="http://schemas.microsoft.com/office/drawing/2014/main" id="{528158CF-C385-1504-B475-0E0ACDB5E863}"/>
                </a:ext>
              </a:extLst>
            </p:cNvPr>
            <p:cNvSpPr txBox="1">
              <a:spLocks/>
            </p:cNvSpPr>
            <p:nvPr/>
          </p:nvSpPr>
          <p:spPr>
            <a:xfrm>
              <a:off x="1511937" y="1523194"/>
              <a:ext cx="1019474"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Yejin</a:t>
              </a:r>
              <a:r>
                <a:rPr lang="en-US" sz="2000"/>
                <a:t> Lee</a:t>
              </a:r>
            </a:p>
          </p:txBody>
        </p:sp>
        <p:sp>
          <p:nvSpPr>
            <p:cNvPr id="14" name="Text Placeholder 3">
              <a:extLst>
                <a:ext uri="{FF2B5EF4-FFF2-40B4-BE49-F238E27FC236}">
                  <a16:creationId xmlns:a16="http://schemas.microsoft.com/office/drawing/2014/main" id="{00818873-6D47-D50D-C9DA-5866EB027690}"/>
                </a:ext>
              </a:extLst>
            </p:cNvPr>
            <p:cNvSpPr txBox="1">
              <a:spLocks/>
            </p:cNvSpPr>
            <p:nvPr/>
          </p:nvSpPr>
          <p:spPr>
            <a:xfrm>
              <a:off x="1275447" y="3518896"/>
              <a:ext cx="1528011"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5" name="타원 14">
              <a:extLst>
                <a:ext uri="{FF2B5EF4-FFF2-40B4-BE49-F238E27FC236}">
                  <a16:creationId xmlns:a16="http://schemas.microsoft.com/office/drawing/2014/main" id="{6309B736-F338-E692-69F0-01DEF32BC816}"/>
                </a:ext>
              </a:extLst>
            </p:cNvPr>
            <p:cNvSpPr/>
            <p:nvPr/>
          </p:nvSpPr>
          <p:spPr>
            <a:xfrm>
              <a:off x="1275447" y="1843437"/>
              <a:ext cx="1528010" cy="1642853"/>
            </a:xfrm>
            <a:prstGeom prst="ellipse">
              <a:avLst/>
            </a:prstGeom>
            <a:blipFill>
              <a:blip r:embed="rId4"/>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6" name="그룹 15">
            <a:extLst>
              <a:ext uri="{FF2B5EF4-FFF2-40B4-BE49-F238E27FC236}">
                <a16:creationId xmlns:a16="http://schemas.microsoft.com/office/drawing/2014/main" id="{4985FD0D-7765-D4CA-4069-38FB46BCC4CB}"/>
              </a:ext>
            </a:extLst>
          </p:cNvPr>
          <p:cNvGrpSpPr/>
          <p:nvPr/>
        </p:nvGrpSpPr>
        <p:grpSpPr>
          <a:xfrm>
            <a:off x="5965052" y="1099068"/>
            <a:ext cx="1903389" cy="2455730"/>
            <a:chOff x="5934230" y="1532884"/>
            <a:chExt cx="1903389" cy="2455730"/>
          </a:xfrm>
        </p:grpSpPr>
        <p:sp>
          <p:nvSpPr>
            <p:cNvPr id="17" name="Subtitle 2">
              <a:extLst>
                <a:ext uri="{FF2B5EF4-FFF2-40B4-BE49-F238E27FC236}">
                  <a16:creationId xmlns:a16="http://schemas.microsoft.com/office/drawing/2014/main" id="{782E2122-0E00-2C7D-8D57-DA49F36844F1}"/>
                </a:ext>
              </a:extLst>
            </p:cNvPr>
            <p:cNvSpPr txBox="1">
              <a:spLocks/>
            </p:cNvSpPr>
            <p:nvPr/>
          </p:nvSpPr>
          <p:spPr>
            <a:xfrm>
              <a:off x="5934230" y="1532884"/>
              <a:ext cx="190338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Youngbin</a:t>
              </a:r>
              <a:r>
                <a:rPr lang="en-US" sz="2000"/>
                <a:t> Kim</a:t>
              </a:r>
            </a:p>
          </p:txBody>
        </p:sp>
        <p:sp>
          <p:nvSpPr>
            <p:cNvPr id="18" name="Text Placeholder 3">
              <a:extLst>
                <a:ext uri="{FF2B5EF4-FFF2-40B4-BE49-F238E27FC236}">
                  <a16:creationId xmlns:a16="http://schemas.microsoft.com/office/drawing/2014/main" id="{B6688602-B113-6BCB-BE99-14B994A4E76B}"/>
                </a:ext>
              </a:extLst>
            </p:cNvPr>
            <p:cNvSpPr txBox="1">
              <a:spLocks/>
            </p:cNvSpPr>
            <p:nvPr/>
          </p:nvSpPr>
          <p:spPr>
            <a:xfrm>
              <a:off x="6011240" y="3529799"/>
              <a:ext cx="1731438"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sp>
          <p:nvSpPr>
            <p:cNvPr id="19" name="타원 18">
              <a:extLst>
                <a:ext uri="{FF2B5EF4-FFF2-40B4-BE49-F238E27FC236}">
                  <a16:creationId xmlns:a16="http://schemas.microsoft.com/office/drawing/2014/main" id="{1B43183B-04F6-FDED-6554-990CAC34CEF9}"/>
                </a:ext>
              </a:extLst>
            </p:cNvPr>
            <p:cNvSpPr/>
            <p:nvPr/>
          </p:nvSpPr>
          <p:spPr>
            <a:xfrm>
              <a:off x="6112954" y="1830971"/>
              <a:ext cx="1528010" cy="1642853"/>
            </a:xfrm>
            <a:prstGeom prst="ellipse">
              <a:avLst/>
            </a:prstGeom>
            <a:blipFill>
              <a:blip r:embed="rId5"/>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pic>
        <p:nvPicPr>
          <p:cNvPr id="20" name="그림 19">
            <a:extLst>
              <a:ext uri="{FF2B5EF4-FFF2-40B4-BE49-F238E27FC236}">
                <a16:creationId xmlns:a16="http://schemas.microsoft.com/office/drawing/2014/main" id="{0AD167AA-74D4-8297-94A0-1E79AD7A7EF4}"/>
              </a:ext>
            </a:extLst>
          </p:cNvPr>
          <p:cNvPicPr>
            <a:picLocks noChangeAspect="1"/>
          </p:cNvPicPr>
          <p:nvPr/>
        </p:nvPicPr>
        <p:blipFill>
          <a:blip r:embed="rId6"/>
          <a:stretch>
            <a:fillRect/>
          </a:stretch>
        </p:blipFill>
        <p:spPr>
          <a:xfrm rot="18830942">
            <a:off x="1005805" y="1163222"/>
            <a:ext cx="758401" cy="758401"/>
          </a:xfrm>
          <a:prstGeom prst="rect">
            <a:avLst/>
          </a:prstGeom>
        </p:spPr>
      </p:pic>
      <p:sp>
        <p:nvSpPr>
          <p:cNvPr id="21" name="타원 20">
            <a:extLst>
              <a:ext uri="{FF2B5EF4-FFF2-40B4-BE49-F238E27FC236}">
                <a16:creationId xmlns:a16="http://schemas.microsoft.com/office/drawing/2014/main" id="{2919905B-A0F1-9376-AAE0-6A759A35EDC9}"/>
              </a:ext>
            </a:extLst>
          </p:cNvPr>
          <p:cNvSpPr/>
          <p:nvPr/>
        </p:nvSpPr>
        <p:spPr>
          <a:xfrm>
            <a:off x="1247981" y="3979070"/>
            <a:ext cx="1528010" cy="1642853"/>
          </a:xfrm>
          <a:prstGeom prst="ellipse">
            <a:avLst/>
          </a:prstGeom>
          <a:blipFill>
            <a:blip r:embed="rId7"/>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Text Placeholder 3">
            <a:extLst>
              <a:ext uri="{FF2B5EF4-FFF2-40B4-BE49-F238E27FC236}">
                <a16:creationId xmlns:a16="http://schemas.microsoft.com/office/drawing/2014/main" id="{896B781F-F51A-FF68-8093-5D711EC8C91E}"/>
              </a:ext>
            </a:extLst>
          </p:cNvPr>
          <p:cNvSpPr txBox="1">
            <a:spLocks/>
          </p:cNvSpPr>
          <p:nvPr/>
        </p:nvSpPr>
        <p:spPr>
          <a:xfrm>
            <a:off x="1086557" y="5700456"/>
            <a:ext cx="1967435" cy="503600"/>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grpSp>
        <p:nvGrpSpPr>
          <p:cNvPr id="23" name="그룹 22">
            <a:extLst>
              <a:ext uri="{FF2B5EF4-FFF2-40B4-BE49-F238E27FC236}">
                <a16:creationId xmlns:a16="http://schemas.microsoft.com/office/drawing/2014/main" id="{87D0714C-1804-FD40-740B-4D9C1C4AEC70}"/>
              </a:ext>
            </a:extLst>
          </p:cNvPr>
          <p:cNvGrpSpPr/>
          <p:nvPr/>
        </p:nvGrpSpPr>
        <p:grpSpPr>
          <a:xfrm>
            <a:off x="3482780" y="3638062"/>
            <a:ext cx="2092851" cy="2543602"/>
            <a:chOff x="3451958" y="4071878"/>
            <a:chExt cx="2092851" cy="2543602"/>
          </a:xfrm>
        </p:grpSpPr>
        <p:sp>
          <p:nvSpPr>
            <p:cNvPr id="24" name="Subtitle 2">
              <a:extLst>
                <a:ext uri="{FF2B5EF4-FFF2-40B4-BE49-F238E27FC236}">
                  <a16:creationId xmlns:a16="http://schemas.microsoft.com/office/drawing/2014/main" id="{040748B4-8142-216D-B13E-E03B352E9037}"/>
                </a:ext>
              </a:extLst>
            </p:cNvPr>
            <p:cNvSpPr txBox="1">
              <a:spLocks/>
            </p:cNvSpPr>
            <p:nvPr/>
          </p:nvSpPr>
          <p:spPr>
            <a:xfrm>
              <a:off x="3756735" y="4071878"/>
              <a:ext cx="1483296"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Jihyeon</a:t>
              </a:r>
              <a:r>
                <a:rPr lang="en-US" sz="2000"/>
                <a:t> Park</a:t>
              </a:r>
            </a:p>
          </p:txBody>
        </p:sp>
        <p:sp>
          <p:nvSpPr>
            <p:cNvPr id="25" name="Text Placeholder 3">
              <a:extLst>
                <a:ext uri="{FF2B5EF4-FFF2-40B4-BE49-F238E27FC236}">
                  <a16:creationId xmlns:a16="http://schemas.microsoft.com/office/drawing/2014/main" id="{2A88794B-1552-C27C-7276-C0BB7DB452B8}"/>
                </a:ext>
              </a:extLst>
            </p:cNvPr>
            <p:cNvSpPr txBox="1">
              <a:spLocks/>
            </p:cNvSpPr>
            <p:nvPr/>
          </p:nvSpPr>
          <p:spPr>
            <a:xfrm>
              <a:off x="3451958" y="6156665"/>
              <a:ext cx="2092851"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a:t>
              </a:r>
            </a:p>
            <a:p>
              <a:pPr marL="0" indent="0" algn="ctr">
                <a:buNone/>
              </a:pPr>
              <a:r>
                <a:rPr lang="en-US" altLang="ko-Kore-KR" sz="1200" err="1"/>
                <a:t>Jeju</a:t>
              </a:r>
              <a:r>
                <a:rPr lang="en-US" altLang="ko-Kore-KR" sz="1200"/>
                <a:t> National University</a:t>
              </a:r>
              <a:endParaRPr lang="en-US" sz="1200"/>
            </a:p>
          </p:txBody>
        </p:sp>
        <p:sp>
          <p:nvSpPr>
            <p:cNvPr id="26" name="타원 25">
              <a:extLst>
                <a:ext uri="{FF2B5EF4-FFF2-40B4-BE49-F238E27FC236}">
                  <a16:creationId xmlns:a16="http://schemas.microsoft.com/office/drawing/2014/main" id="{2B82A86F-582E-50E9-86C6-F30BD441C8E6}"/>
                </a:ext>
              </a:extLst>
            </p:cNvPr>
            <p:cNvSpPr/>
            <p:nvPr/>
          </p:nvSpPr>
          <p:spPr>
            <a:xfrm>
              <a:off x="3734378" y="4412886"/>
              <a:ext cx="1528010" cy="1642853"/>
            </a:xfrm>
            <a:prstGeom prst="ellipse">
              <a:avLst/>
            </a:prstGeom>
            <a:blipFill>
              <a:blip r:embed="rId8"/>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grpSp>
        <p:nvGrpSpPr>
          <p:cNvPr id="27" name="그룹 26">
            <a:extLst>
              <a:ext uri="{FF2B5EF4-FFF2-40B4-BE49-F238E27FC236}">
                <a16:creationId xmlns:a16="http://schemas.microsoft.com/office/drawing/2014/main" id="{B7644AEC-C54A-1D19-FEF1-D699DA7D7B53}"/>
              </a:ext>
            </a:extLst>
          </p:cNvPr>
          <p:cNvGrpSpPr/>
          <p:nvPr/>
        </p:nvGrpSpPr>
        <p:grpSpPr>
          <a:xfrm>
            <a:off x="6143776" y="3637471"/>
            <a:ext cx="1528010" cy="2543810"/>
            <a:chOff x="6112954" y="4071287"/>
            <a:chExt cx="1528010" cy="2543810"/>
          </a:xfrm>
        </p:grpSpPr>
        <p:sp>
          <p:nvSpPr>
            <p:cNvPr id="28" name="타원 27">
              <a:extLst>
                <a:ext uri="{FF2B5EF4-FFF2-40B4-BE49-F238E27FC236}">
                  <a16:creationId xmlns:a16="http://schemas.microsoft.com/office/drawing/2014/main" id="{4C27E72A-C648-20AC-9C50-8A42287329F8}"/>
                </a:ext>
              </a:extLst>
            </p:cNvPr>
            <p:cNvSpPr/>
            <p:nvPr/>
          </p:nvSpPr>
          <p:spPr>
            <a:xfrm>
              <a:off x="6112954" y="4412886"/>
              <a:ext cx="1528010" cy="1642853"/>
            </a:xfrm>
            <a:prstGeom prst="ellipse">
              <a:avLst/>
            </a:prstGeom>
            <a:blipFill>
              <a:blip r:embed="rId9"/>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9" name="Subtitle 2">
              <a:extLst>
                <a:ext uri="{FF2B5EF4-FFF2-40B4-BE49-F238E27FC236}">
                  <a16:creationId xmlns:a16="http://schemas.microsoft.com/office/drawing/2014/main" id="{9A3CB8A1-F59E-62B2-B034-2078BDA6624D}"/>
                </a:ext>
              </a:extLst>
            </p:cNvPr>
            <p:cNvSpPr txBox="1">
              <a:spLocks/>
            </p:cNvSpPr>
            <p:nvPr/>
          </p:nvSpPr>
          <p:spPr>
            <a:xfrm>
              <a:off x="6185753" y="4071287"/>
              <a:ext cx="1382412"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a:t>Griffin </a:t>
              </a:r>
              <a:r>
                <a:rPr lang="en-US" sz="2000" err="1"/>
                <a:t>Pegg</a:t>
              </a:r>
              <a:endParaRPr lang="en-US" sz="2000"/>
            </a:p>
          </p:txBody>
        </p:sp>
        <p:sp>
          <p:nvSpPr>
            <p:cNvPr id="30" name="Text Placeholder 3">
              <a:extLst>
                <a:ext uri="{FF2B5EF4-FFF2-40B4-BE49-F238E27FC236}">
                  <a16:creationId xmlns:a16="http://schemas.microsoft.com/office/drawing/2014/main" id="{1AF09596-07A4-7116-FA27-C777AAB83FEF}"/>
                </a:ext>
              </a:extLst>
            </p:cNvPr>
            <p:cNvSpPr txBox="1">
              <a:spLocks/>
            </p:cNvSpPr>
            <p:nvPr/>
          </p:nvSpPr>
          <p:spPr>
            <a:xfrm>
              <a:off x="6117855" y="6157048"/>
              <a:ext cx="1518209"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CNIT</a:t>
              </a:r>
            </a:p>
            <a:p>
              <a:pPr marL="0" indent="0" algn="ctr">
                <a:buFont typeface="Wingdings" charset="2"/>
                <a:buNone/>
              </a:pPr>
              <a:r>
                <a:rPr lang="en-US" sz="1200"/>
                <a:t>Purdue University</a:t>
              </a:r>
            </a:p>
          </p:txBody>
        </p:sp>
      </p:grpSp>
      <p:cxnSp>
        <p:nvCxnSpPr>
          <p:cNvPr id="31" name="직선 연결선 9">
            <a:extLst>
              <a:ext uri="{FF2B5EF4-FFF2-40B4-BE49-F238E27FC236}">
                <a16:creationId xmlns:a16="http://schemas.microsoft.com/office/drawing/2014/main" id="{EFD75DCD-56DE-583A-2902-D22CCC860F8A}"/>
              </a:ext>
            </a:extLst>
          </p:cNvPr>
          <p:cNvCxnSpPr/>
          <p:nvPr/>
        </p:nvCxnSpPr>
        <p:spPr>
          <a:xfrm>
            <a:off x="1212425"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13">
            <a:extLst>
              <a:ext uri="{FF2B5EF4-FFF2-40B4-BE49-F238E27FC236}">
                <a16:creationId xmlns:a16="http://schemas.microsoft.com/office/drawing/2014/main" id="{77AAF0D4-A400-CDEA-E5A1-F48F5C861D59}"/>
              </a:ext>
            </a:extLst>
          </p:cNvPr>
          <p:cNvCxnSpPr/>
          <p:nvPr/>
        </p:nvCxnSpPr>
        <p:spPr>
          <a:xfrm>
            <a:off x="3677719"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20">
            <a:extLst>
              <a:ext uri="{FF2B5EF4-FFF2-40B4-BE49-F238E27FC236}">
                <a16:creationId xmlns:a16="http://schemas.microsoft.com/office/drawing/2014/main" id="{B26A6DC6-573B-6A6A-0EC2-D5676966CE97}"/>
              </a:ext>
            </a:extLst>
          </p:cNvPr>
          <p:cNvCxnSpPr/>
          <p:nvPr/>
        </p:nvCxnSpPr>
        <p:spPr>
          <a:xfrm>
            <a:off x="6042062"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321A8B83-6356-B350-E828-85A6B73FB8C7}"/>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1932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1"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Introduction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300709" y="4092834"/>
            <a:ext cx="8542583" cy="727426"/>
          </a:xfrm>
        </p:spPr>
        <p:txBody>
          <a:bodyPr vert="horz" lIns="0" tIns="0" rIns="0" bIns="0" rtlCol="0" anchor="t">
            <a:normAutofit/>
          </a:bodyPr>
          <a:lstStyle/>
          <a:p>
            <a:pPr algn="ctr"/>
            <a:r>
              <a:rPr lang="en" sz="2200" b="0" i="0" u="none" strike="noStrike" dirty="0">
                <a:effectLst/>
                <a:latin typeface="+mj-lt"/>
              </a:rPr>
              <a:t>There is substantial damage to</a:t>
            </a:r>
            <a:r>
              <a:rPr lang="en" sz="2200" b="0" u="none" strike="noStrike" dirty="0">
                <a:solidFill>
                  <a:schemeClr val="accent1"/>
                </a:solidFill>
                <a:effectLst/>
                <a:latin typeface="+mj-lt"/>
              </a:rPr>
              <a:t> livestock, human costs, and crops</a:t>
            </a:r>
            <a:r>
              <a:rPr lang="en" sz="2200" dirty="0">
                <a:solidFill>
                  <a:schemeClr val="accent1"/>
                </a:solidFill>
                <a:latin typeface="+mj-lt"/>
              </a:rPr>
              <a:t> </a:t>
            </a:r>
            <a:endParaRPr lang="ko-KR" altLang="en-US" dirty="0">
              <a:solidFill>
                <a:schemeClr val="accent1"/>
              </a:solidFill>
              <a:ea typeface="돋움" panose="020B0600000101010101" pitchFamily="34" charset="-127"/>
            </a:endParaRPr>
          </a:p>
          <a:p>
            <a:pPr marL="0" indent="0" algn="ctr">
              <a:buNone/>
            </a:pPr>
            <a:r>
              <a:rPr lang="en" sz="2200" b="0" i="0" u="none" strike="noStrike" dirty="0">
                <a:effectLst/>
                <a:latin typeface="+mj-lt"/>
              </a:rPr>
              <a:t>by </a:t>
            </a:r>
            <a:r>
              <a:rPr lang="en" sz="2200" b="0" i="0" u="none" strike="noStrike" dirty="0">
                <a:effectLst/>
                <a:highlight>
                  <a:srgbClr val="E3D5BE"/>
                </a:highlight>
                <a:latin typeface="+mj-lt"/>
              </a:rPr>
              <a:t>coyote</a:t>
            </a:r>
            <a:r>
              <a:rPr lang="en-US" sz="2200" dirty="0">
                <a:highlight>
                  <a:srgbClr val="E3D5BE"/>
                </a:highlight>
                <a:latin typeface="+mj-lt"/>
              </a:rPr>
              <a:t>s</a:t>
            </a:r>
            <a:r>
              <a:rPr lang="en" sz="2200" b="0" i="0" u="none" strike="noStrike" dirty="0">
                <a:effectLst/>
                <a:latin typeface="+mj-lt"/>
              </a:rPr>
              <a:t> in several farms.</a:t>
            </a:r>
            <a:r>
              <a:rPr lang="en" sz="2200" dirty="0">
                <a:latin typeface="+mj-lt"/>
              </a:rPr>
              <a:t> </a:t>
            </a:r>
            <a:endParaRPr lang="en" sz="2200" b="0" i="0" u="none" strike="noStrike" dirty="0">
              <a:effectLst/>
              <a:latin typeface="+mj-lt"/>
            </a:endParaRPr>
          </a:p>
          <a:p>
            <a:pPr marL="0" indent="0" algn="ctr">
              <a:buNone/>
            </a:pPr>
            <a:endParaRPr lang="en-US" sz="2200"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a:xfrm>
            <a:off x="8468697" y="6294063"/>
            <a:ext cx="365760" cy="365760"/>
          </a:xfrm>
        </p:spPr>
        <p:txBody>
          <a:bodyPr/>
          <a:lstStyle/>
          <a:p>
            <a:fld id="{8A7A6979-0714-4377-B894-6BE4C2D6E202}" type="slidenum">
              <a:rPr lang="en-US" smtClean="0"/>
              <a:pPr/>
              <a:t>4</a:t>
            </a:fld>
            <a:endParaRPr lang="en-US"/>
          </a:p>
        </p:txBody>
      </p:sp>
      <p:pic>
        <p:nvPicPr>
          <p:cNvPr id="5" name="그림 4">
            <a:extLst>
              <a:ext uri="{FF2B5EF4-FFF2-40B4-BE49-F238E27FC236}">
                <a16:creationId xmlns:a16="http://schemas.microsoft.com/office/drawing/2014/main" id="{18AD4F88-E3CB-046A-39D3-039253D242AE}"/>
              </a:ext>
            </a:extLst>
          </p:cNvPr>
          <p:cNvPicPr>
            <a:picLocks noChangeAspect="1"/>
          </p:cNvPicPr>
          <p:nvPr/>
        </p:nvPicPr>
        <p:blipFill>
          <a:blip r:embed="rId3"/>
          <a:stretch>
            <a:fillRect/>
          </a:stretch>
        </p:blipFill>
        <p:spPr>
          <a:xfrm>
            <a:off x="3205429" y="1818974"/>
            <a:ext cx="2191823" cy="1615812"/>
          </a:xfrm>
          <a:prstGeom prst="rect">
            <a:avLst/>
          </a:prstGeom>
        </p:spPr>
      </p:pic>
      <p:sp>
        <p:nvSpPr>
          <p:cNvPr id="14" name="TextBox 13">
            <a:extLst>
              <a:ext uri="{FF2B5EF4-FFF2-40B4-BE49-F238E27FC236}">
                <a16:creationId xmlns:a16="http://schemas.microsoft.com/office/drawing/2014/main" id="{9D2D3169-9569-DB9F-8ADB-908057863F07}"/>
              </a:ext>
            </a:extLst>
          </p:cNvPr>
          <p:cNvSpPr txBox="1"/>
          <p:nvPr/>
        </p:nvSpPr>
        <p:spPr>
          <a:xfrm>
            <a:off x="2930970" y="5186994"/>
            <a:ext cx="4160230" cy="477054"/>
          </a:xfrm>
          <a:prstGeom prst="rect">
            <a:avLst/>
          </a:prstGeom>
          <a:noFill/>
        </p:spPr>
        <p:txBody>
          <a:bodyPr wrap="square" lIns="91440" tIns="45720" rIns="91440" bIns="45720" anchor="t">
            <a:spAutoFit/>
          </a:bodyPr>
          <a:lstStyle/>
          <a:p>
            <a:r>
              <a:rPr lang="en" altLang="ko-KR" sz="2500" u="sng">
                <a:solidFill>
                  <a:schemeClr val="bg1"/>
                </a:solidFill>
                <a:latin typeface="+mj-lt"/>
                <a:ea typeface="돋움"/>
              </a:rPr>
              <a:t>Continuous</a:t>
            </a:r>
            <a:r>
              <a:rPr lang="en" sz="2500" b="0" i="0" u="sng" strike="noStrike">
                <a:solidFill>
                  <a:schemeClr val="bg1"/>
                </a:solidFill>
                <a:effectLst/>
                <a:latin typeface="+mj-lt"/>
              </a:rPr>
              <a:t> Economic </a:t>
            </a:r>
            <a:r>
              <a:rPr lang="en" sz="2500" u="sng">
                <a:solidFill>
                  <a:schemeClr val="bg1"/>
                </a:solidFill>
                <a:latin typeface="+mj-lt"/>
              </a:rPr>
              <a:t>L</a:t>
            </a:r>
            <a:r>
              <a:rPr lang="en" sz="2500" b="0" i="0" u="sng" strike="noStrike">
                <a:solidFill>
                  <a:schemeClr val="bg1"/>
                </a:solidFill>
                <a:effectLst/>
                <a:latin typeface="+mj-lt"/>
              </a:rPr>
              <a:t>osses</a:t>
            </a:r>
          </a:p>
        </p:txBody>
      </p:sp>
      <p:pic>
        <p:nvPicPr>
          <p:cNvPr id="15" name="그림 14">
            <a:extLst>
              <a:ext uri="{FF2B5EF4-FFF2-40B4-BE49-F238E27FC236}">
                <a16:creationId xmlns:a16="http://schemas.microsoft.com/office/drawing/2014/main" id="{A9B30678-C85F-E5A6-40C7-046E67366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8797" y="1600569"/>
            <a:ext cx="757716" cy="970320"/>
          </a:xfrm>
          <a:prstGeom prst="rect">
            <a:avLst/>
          </a:prstGeom>
        </p:spPr>
      </p:pic>
      <p:pic>
        <p:nvPicPr>
          <p:cNvPr id="16" name="그림 15">
            <a:extLst>
              <a:ext uri="{FF2B5EF4-FFF2-40B4-BE49-F238E27FC236}">
                <a16:creationId xmlns:a16="http://schemas.microsoft.com/office/drawing/2014/main" id="{64F42FE9-961D-C4ED-6951-440658948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869" y="2405036"/>
            <a:ext cx="785719" cy="1131068"/>
          </a:xfrm>
          <a:prstGeom prst="rect">
            <a:avLst/>
          </a:prstGeom>
        </p:spPr>
      </p:pic>
      <p:pic>
        <p:nvPicPr>
          <p:cNvPr id="17" name="그림 16" descr="사람, 스포츠이(가) 표시된 사진&#10;&#10;자동 생성된 설명">
            <a:extLst>
              <a:ext uri="{FF2B5EF4-FFF2-40B4-BE49-F238E27FC236}">
                <a16:creationId xmlns:a16="http://schemas.microsoft.com/office/drawing/2014/main" id="{1CD47523-9EC6-498D-1087-ABA392FA63BC}"/>
              </a:ext>
            </a:extLst>
          </p:cNvPr>
          <p:cNvPicPr>
            <a:picLocks noChangeAspect="1"/>
          </p:cNvPicPr>
          <p:nvPr/>
        </p:nvPicPr>
        <p:blipFill rotWithShape="1">
          <a:blip r:embed="rId6"/>
          <a:srcRect l="60801"/>
          <a:stretch/>
        </p:blipFill>
        <p:spPr>
          <a:xfrm>
            <a:off x="5582655" y="1825087"/>
            <a:ext cx="924816" cy="2025069"/>
          </a:xfrm>
          <a:prstGeom prst="rect">
            <a:avLst/>
          </a:prstGeom>
        </p:spPr>
      </p:pic>
      <p:pic>
        <p:nvPicPr>
          <p:cNvPr id="18" name="그림 17" descr="사람, 스포츠이(가) 표시된 사진&#10;&#10;자동 생성된 설명">
            <a:extLst>
              <a:ext uri="{FF2B5EF4-FFF2-40B4-BE49-F238E27FC236}">
                <a16:creationId xmlns:a16="http://schemas.microsoft.com/office/drawing/2014/main" id="{EF168826-2191-96E0-364B-F1F2AFE05C64}"/>
              </a:ext>
            </a:extLst>
          </p:cNvPr>
          <p:cNvPicPr>
            <a:picLocks noChangeAspect="1"/>
          </p:cNvPicPr>
          <p:nvPr/>
        </p:nvPicPr>
        <p:blipFill rotWithShape="1">
          <a:blip r:embed="rId6"/>
          <a:srcRect r="55166"/>
          <a:stretch/>
        </p:blipFill>
        <p:spPr>
          <a:xfrm>
            <a:off x="6360819" y="1515008"/>
            <a:ext cx="1057778" cy="2025069"/>
          </a:xfrm>
          <a:prstGeom prst="rect">
            <a:avLst/>
          </a:prstGeom>
        </p:spPr>
      </p:pic>
      <p:pic>
        <p:nvPicPr>
          <p:cNvPr id="20" name="그림 19">
            <a:extLst>
              <a:ext uri="{FF2B5EF4-FFF2-40B4-BE49-F238E27FC236}">
                <a16:creationId xmlns:a16="http://schemas.microsoft.com/office/drawing/2014/main" id="{F749F752-8E72-3B03-C010-E74E768F4D63}"/>
              </a:ext>
            </a:extLst>
          </p:cNvPr>
          <p:cNvPicPr>
            <a:picLocks noChangeAspect="1"/>
          </p:cNvPicPr>
          <p:nvPr/>
        </p:nvPicPr>
        <p:blipFill>
          <a:blip r:embed="rId7"/>
          <a:stretch>
            <a:fillRect/>
          </a:stretch>
        </p:blipFill>
        <p:spPr>
          <a:xfrm rot="15865852">
            <a:off x="4645368" y="1328115"/>
            <a:ext cx="2188582" cy="2399980"/>
          </a:xfrm>
          <a:prstGeom prst="rect">
            <a:avLst/>
          </a:prstGeom>
        </p:spPr>
      </p:pic>
      <p:pic>
        <p:nvPicPr>
          <p:cNvPr id="8" name="Picture 4" descr="개, 포유류, 늑대, 서있는이(가) 표시된 사진&#10;&#10;자동 생성된 설명">
            <a:extLst>
              <a:ext uri="{FF2B5EF4-FFF2-40B4-BE49-F238E27FC236}">
                <a16:creationId xmlns:a16="http://schemas.microsoft.com/office/drawing/2014/main" id="{644A33A4-9ECF-49F0-15C1-C3219F7969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019" y="1600410"/>
            <a:ext cx="2092271" cy="1944159"/>
          </a:xfrm>
          <a:prstGeom prst="rect">
            <a:avLst/>
          </a:prstGeom>
          <a:noFill/>
          <a:extLst>
            <a:ext uri="{909E8E84-426E-40DD-AFC4-6F175D3DCCD1}">
              <a14:hiddenFill xmlns:a14="http://schemas.microsoft.com/office/drawing/2010/main">
                <a:solidFill>
                  <a:srgbClr val="FFFFFF"/>
                </a:solidFill>
              </a14:hiddenFill>
            </a:ext>
          </a:extLst>
        </p:spPr>
      </p:pic>
      <p:sp>
        <p:nvSpPr>
          <p:cNvPr id="3" name="오른쪽 화살표[R] 2">
            <a:extLst>
              <a:ext uri="{FF2B5EF4-FFF2-40B4-BE49-F238E27FC236}">
                <a16:creationId xmlns:a16="http://schemas.microsoft.com/office/drawing/2014/main" id="{59BFD81A-94CD-A99A-756D-96913ACD0C90}"/>
              </a:ext>
            </a:extLst>
          </p:cNvPr>
          <p:cNvSpPr/>
          <p:nvPr/>
        </p:nvSpPr>
        <p:spPr>
          <a:xfrm>
            <a:off x="2087740" y="5228115"/>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7" name="직사각형 6">
            <a:extLst>
              <a:ext uri="{FF2B5EF4-FFF2-40B4-BE49-F238E27FC236}">
                <a16:creationId xmlns:a16="http://schemas.microsoft.com/office/drawing/2014/main" id="{952A39D9-C1B8-92F4-82D7-1363854D52EE}"/>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8661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2594815" cy="443198"/>
          </a:xfrm>
        </p:spPr>
        <p:txBody>
          <a:bodyPr/>
          <a:lstStyle/>
          <a:p>
            <a:r>
              <a:rPr lang="en-US"/>
              <a:t>Introductio</a:t>
            </a:r>
            <a:r>
              <a:rPr lang="en-US" altLang="ko-KR"/>
              <a:t>n</a:t>
            </a:r>
            <a:endParaRPr lang="en-US"/>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875433" y="1329662"/>
            <a:ext cx="7599629" cy="615553"/>
          </a:xfrm>
        </p:spPr>
        <p:txBody>
          <a:bodyPr/>
          <a:lstStyle/>
          <a:p>
            <a:r>
              <a:rPr lang="en-US" sz="2000"/>
              <a:t>The number of livestock </a:t>
            </a:r>
            <a:r>
              <a:rPr lang="en-US" sz="2000">
                <a:solidFill>
                  <a:schemeClr val="accent1"/>
                </a:solidFill>
              </a:rPr>
              <a:t>killed by coyotes </a:t>
            </a:r>
            <a:r>
              <a:rPr lang="en-US" sz="2000"/>
              <a:t>among those killed by predators</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5</a:t>
            </a:fld>
            <a:endParaRPr lang="en-US"/>
          </a:p>
        </p:txBody>
      </p:sp>
      <p:graphicFrame>
        <p:nvGraphicFramePr>
          <p:cNvPr id="5" name="차트 4">
            <a:extLst>
              <a:ext uri="{FF2B5EF4-FFF2-40B4-BE49-F238E27FC236}">
                <a16:creationId xmlns:a16="http://schemas.microsoft.com/office/drawing/2014/main" id="{1330C754-39D3-9A6B-B1DE-BC696FA0A18F}"/>
              </a:ext>
            </a:extLst>
          </p:cNvPr>
          <p:cNvGraphicFramePr/>
          <p:nvPr>
            <p:extLst>
              <p:ext uri="{D42A27DB-BD31-4B8C-83A1-F6EECF244321}">
                <p14:modId xmlns:p14="http://schemas.microsoft.com/office/powerpoint/2010/main" val="3938664460"/>
              </p:ext>
            </p:extLst>
          </p:nvPr>
        </p:nvGraphicFramePr>
        <p:xfrm>
          <a:off x="755739" y="1594729"/>
          <a:ext cx="7541647" cy="299663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64E5A1FE-5582-134A-81F0-AEF7A203ACBC}"/>
              </a:ext>
            </a:extLst>
          </p:cNvPr>
          <p:cNvSpPr txBox="1"/>
          <p:nvPr/>
        </p:nvSpPr>
        <p:spPr>
          <a:xfrm>
            <a:off x="7031919" y="4211301"/>
            <a:ext cx="1635956" cy="276999"/>
          </a:xfrm>
          <a:prstGeom prst="rect">
            <a:avLst/>
          </a:prstGeom>
          <a:noFill/>
        </p:spPr>
        <p:txBody>
          <a:bodyPr wrap="square" lIns="91440" tIns="45720" rIns="91440" bIns="45720" rtlCol="0" anchor="t">
            <a:spAutoFit/>
          </a:bodyPr>
          <a:lstStyle/>
          <a:p>
            <a:r>
              <a:rPr lang="en-US" altLang="ko-KR" sz="1200" dirty="0">
                <a:ea typeface="돋움"/>
              </a:rPr>
              <a:t>[USDA, 2015]</a:t>
            </a:r>
            <a:endParaRPr lang="ko-KR" altLang="en-US" sz="1200" dirty="0">
              <a:ea typeface="돋움"/>
            </a:endParaRPr>
          </a:p>
        </p:txBody>
      </p:sp>
      <p:grpSp>
        <p:nvGrpSpPr>
          <p:cNvPr id="20" name="그룹 19">
            <a:extLst>
              <a:ext uri="{FF2B5EF4-FFF2-40B4-BE49-F238E27FC236}">
                <a16:creationId xmlns:a16="http://schemas.microsoft.com/office/drawing/2014/main" id="{31DBCA33-CE98-89E4-522D-E5B933C8A41B}"/>
              </a:ext>
            </a:extLst>
          </p:cNvPr>
          <p:cNvGrpSpPr/>
          <p:nvPr/>
        </p:nvGrpSpPr>
        <p:grpSpPr>
          <a:xfrm>
            <a:off x="425975" y="4804821"/>
            <a:ext cx="8206036" cy="1155562"/>
            <a:chOff x="457259" y="4636216"/>
            <a:chExt cx="8229482" cy="1284514"/>
          </a:xfrm>
        </p:grpSpPr>
        <p:sp>
          <p:nvSpPr>
            <p:cNvPr id="11" name="Text Placeholder 3">
              <a:extLst>
                <a:ext uri="{FF2B5EF4-FFF2-40B4-BE49-F238E27FC236}">
                  <a16:creationId xmlns:a16="http://schemas.microsoft.com/office/drawing/2014/main" id="{F4C8595A-A886-3B23-282B-C2AB757636F5}"/>
                </a:ext>
              </a:extLst>
            </p:cNvPr>
            <p:cNvSpPr txBox="1">
              <a:spLocks/>
            </p:cNvSpPr>
            <p:nvPr/>
          </p:nvSpPr>
          <p:spPr>
            <a:xfrm>
              <a:off x="624233" y="4865828"/>
              <a:ext cx="3995434" cy="83099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Cond" panose="020B06060304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 altLang="ko-Kore-KR" sz="2400" dirty="0">
                  <a:latin typeface="+mj-lt"/>
                </a:rPr>
                <a:t>But solving the problem with.. </a:t>
              </a:r>
              <a:r>
                <a:rPr lang="en" altLang="ko-Kore-KR" sz="2400" dirty="0">
                  <a:highlight>
                    <a:srgbClr val="E3D5BE"/>
                  </a:highlight>
                  <a:latin typeface="+mj-lt"/>
                </a:rPr>
                <a:t>Non-technical approach </a:t>
              </a:r>
            </a:p>
            <a:p>
              <a:pPr marL="0" indent="0">
                <a:buFont typeface="Wingdings" charset="2"/>
                <a:buNone/>
              </a:pPr>
              <a:endParaRPr lang="en-US" dirty="0"/>
            </a:p>
          </p:txBody>
        </p:sp>
        <p:sp>
          <p:nvSpPr>
            <p:cNvPr id="14" name="오른쪽 화살표[R] 25">
              <a:extLst>
                <a:ext uri="{FF2B5EF4-FFF2-40B4-BE49-F238E27FC236}">
                  <a16:creationId xmlns:a16="http://schemas.microsoft.com/office/drawing/2014/main" id="{28CB3078-B2AF-3A68-8476-8F399E49B7E9}"/>
                </a:ext>
              </a:extLst>
            </p:cNvPr>
            <p:cNvSpPr/>
            <p:nvPr/>
          </p:nvSpPr>
          <p:spPr>
            <a:xfrm>
              <a:off x="4765105" y="5084990"/>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17" name="TextBox 16">
              <a:extLst>
                <a:ext uri="{FF2B5EF4-FFF2-40B4-BE49-F238E27FC236}">
                  <a16:creationId xmlns:a16="http://schemas.microsoft.com/office/drawing/2014/main" id="{D16AEFC7-20D3-3A21-7222-B98762F8018D}"/>
                </a:ext>
              </a:extLst>
            </p:cNvPr>
            <p:cNvSpPr txBox="1"/>
            <p:nvPr/>
          </p:nvSpPr>
          <p:spPr>
            <a:xfrm>
              <a:off x="5550580" y="4862184"/>
              <a:ext cx="2852939" cy="830997"/>
            </a:xfrm>
            <a:prstGeom prst="rect">
              <a:avLst/>
            </a:prstGeom>
            <a:noFill/>
          </p:spPr>
          <p:txBody>
            <a:bodyPr wrap="square" lIns="91440" tIns="45720" rIns="91440" bIns="45720" anchor="t">
              <a:spAutoFit/>
            </a:bodyPr>
            <a:lstStyle/>
            <a:p>
              <a:pPr algn="ctr"/>
              <a:r>
                <a:rPr lang="en" altLang="ko-KR" sz="2400" i="1" dirty="0">
                  <a:solidFill>
                    <a:schemeClr val="bg1"/>
                  </a:solidFill>
                  <a:highlight>
                    <a:srgbClr val="E3D5BE"/>
                  </a:highlight>
                  <a:latin typeface="+mj-lt"/>
                  <a:ea typeface="돋움"/>
                </a:rPr>
                <a:t>Technical Approach</a:t>
              </a:r>
              <a:r>
                <a:rPr lang="en" altLang="ko-KR" sz="2400" i="1" dirty="0">
                  <a:solidFill>
                    <a:schemeClr val="bg1"/>
                  </a:solidFill>
                  <a:latin typeface="+mj-lt"/>
                  <a:ea typeface="돋움"/>
                </a:rPr>
                <a:t> </a:t>
              </a:r>
            </a:p>
            <a:p>
              <a:pPr algn="ctr"/>
              <a:r>
                <a:rPr lang="en" altLang="ko-KR" sz="2400" dirty="0">
                  <a:solidFill>
                    <a:schemeClr val="bg1"/>
                  </a:solidFill>
                  <a:latin typeface="+mj-lt"/>
                  <a:ea typeface="돋움"/>
                </a:rPr>
                <a:t>is needed. </a:t>
              </a:r>
              <a:endParaRPr lang="en" altLang="ko-Kore-KR" sz="2400" b="0" i="0" u="none" strike="noStrike" dirty="0">
                <a:solidFill>
                  <a:schemeClr val="bg1"/>
                </a:solidFill>
                <a:effectLst/>
                <a:latin typeface="+mj-lt"/>
              </a:endParaRPr>
            </a:p>
          </p:txBody>
        </p:sp>
        <p:sp>
          <p:nvSpPr>
            <p:cNvPr id="19" name="모서리가 둥근 직사각형 9">
              <a:extLst>
                <a:ext uri="{FF2B5EF4-FFF2-40B4-BE49-F238E27FC236}">
                  <a16:creationId xmlns:a16="http://schemas.microsoft.com/office/drawing/2014/main" id="{5785C2CE-B4FB-B847-0CFD-EC81700F01F0}"/>
                </a:ext>
              </a:extLst>
            </p:cNvPr>
            <p:cNvSpPr/>
            <p:nvPr/>
          </p:nvSpPr>
          <p:spPr>
            <a:xfrm>
              <a:off x="457259" y="4636216"/>
              <a:ext cx="8229482" cy="1284514"/>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4" name="직사각형 3">
            <a:extLst>
              <a:ext uri="{FF2B5EF4-FFF2-40B4-BE49-F238E27FC236}">
                <a16:creationId xmlns:a16="http://schemas.microsoft.com/office/drawing/2014/main" id="{DCE0C478-3095-AD7C-1C29-E6DEEC397F6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862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B950F1-D595-919A-A061-A726B2F03BB3}"/>
              </a:ext>
            </a:extLst>
          </p:cNvPr>
          <p:cNvSpPr>
            <a:spLocks noGrp="1"/>
          </p:cNvSpPr>
          <p:nvPr>
            <p:ph type="ctrTitle"/>
          </p:nvPr>
        </p:nvSpPr>
        <p:spPr/>
        <p:txBody>
          <a:bodyPr/>
          <a:lstStyle/>
          <a:p>
            <a:r>
              <a:rPr lang="en-US" dirty="0">
                <a:latin typeface="Franklin Gothic Medium"/>
              </a:rPr>
              <a:t>Introduction</a:t>
            </a:r>
            <a:endParaRPr lang="ko-KR" dirty="0"/>
          </a:p>
        </p:txBody>
      </p:sp>
      <p:sp>
        <p:nvSpPr>
          <p:cNvPr id="3" name="부제목 2">
            <a:extLst>
              <a:ext uri="{FF2B5EF4-FFF2-40B4-BE49-F238E27FC236}">
                <a16:creationId xmlns:a16="http://schemas.microsoft.com/office/drawing/2014/main" id="{11BCED73-881D-5F48-85D7-EDEB6E7F18DC}"/>
              </a:ext>
            </a:extLst>
          </p:cNvPr>
          <p:cNvSpPr>
            <a:spLocks noGrp="1"/>
          </p:cNvSpPr>
          <p:nvPr>
            <p:ph type="subTitle" idx="1"/>
          </p:nvPr>
        </p:nvSpPr>
        <p:spPr>
          <a:xfrm>
            <a:off x="1035646" y="1172259"/>
            <a:ext cx="6914445" cy="338554"/>
          </a:xfrm>
        </p:spPr>
        <p:txBody>
          <a:bodyPr/>
          <a:lstStyle/>
          <a:p>
            <a:r>
              <a:rPr lang="en-US" altLang="ko-KR" dirty="0">
                <a:latin typeface="Franklin Gothic Demi Cond"/>
              </a:rPr>
              <a:t>💡 </a:t>
            </a:r>
            <a:r>
              <a:rPr lang="en-US" altLang="ko-KR" dirty="0">
                <a:latin typeface="Franklin Gothic Demi Cond"/>
                <a:ea typeface="돋움"/>
              </a:rPr>
              <a:t>Platform Architecture</a:t>
            </a:r>
            <a:endParaRPr lang="en-US" altLang="ko-KR" dirty="0">
              <a:ea typeface="돋움"/>
            </a:endParaRPr>
          </a:p>
        </p:txBody>
      </p:sp>
      <p:sp>
        <p:nvSpPr>
          <p:cNvPr id="6" name="슬라이드 번호 개체 틀 5">
            <a:extLst>
              <a:ext uri="{FF2B5EF4-FFF2-40B4-BE49-F238E27FC236}">
                <a16:creationId xmlns:a16="http://schemas.microsoft.com/office/drawing/2014/main" id="{B6797A8D-8502-9E4D-280B-5F40D6980DBF}"/>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11" name="부제목 2">
            <a:extLst>
              <a:ext uri="{FF2B5EF4-FFF2-40B4-BE49-F238E27FC236}">
                <a16:creationId xmlns:a16="http://schemas.microsoft.com/office/drawing/2014/main" id="{7B50DDCB-2AA1-5780-B4EA-97DB38B544CD}"/>
              </a:ext>
            </a:extLst>
          </p:cNvPr>
          <p:cNvSpPr txBox="1">
            <a:spLocks/>
          </p:cNvSpPr>
          <p:nvPr/>
        </p:nvSpPr>
        <p:spPr>
          <a:xfrm>
            <a:off x="1071683" y="4840182"/>
            <a:ext cx="7462819" cy="12721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b="0" dirty="0">
                <a:latin typeface="Franklin Gothic Demi Cond"/>
                <a:ea typeface="돋움"/>
              </a:rPr>
              <a:t>- Figure out if it's coyote or not using ML model in Raspberry Pi.</a:t>
            </a:r>
            <a:endParaRPr lang="ko-KR" altLang="en-US" dirty="0">
              <a:ea typeface="돋움" panose="020B0600000101010101" pitchFamily="34" charset="-127"/>
            </a:endParaRPr>
          </a:p>
          <a:p>
            <a:r>
              <a:rPr lang="en-US" altLang="ko-KR" b="0" dirty="0">
                <a:latin typeface="Franklin Gothic Demi Cond"/>
                <a:ea typeface="돋움"/>
              </a:rPr>
              <a:t>- Input: audio feature from LoRa</a:t>
            </a:r>
          </a:p>
          <a:p>
            <a:endParaRPr lang="ko-KR" altLang="en-US" dirty="0">
              <a:ea typeface="돋움"/>
            </a:endParaRPr>
          </a:p>
        </p:txBody>
      </p:sp>
      <p:sp>
        <p:nvSpPr>
          <p:cNvPr id="5" name="사각형: 둥근 모서리 4">
            <a:extLst>
              <a:ext uri="{FF2B5EF4-FFF2-40B4-BE49-F238E27FC236}">
                <a16:creationId xmlns:a16="http://schemas.microsoft.com/office/drawing/2014/main" id="{B72B6606-C260-BC02-5CD2-EBFF86EBDEA8}"/>
              </a:ext>
            </a:extLst>
          </p:cNvPr>
          <p:cNvSpPr/>
          <p:nvPr/>
        </p:nvSpPr>
        <p:spPr>
          <a:xfrm>
            <a:off x="572947" y="2306256"/>
            <a:ext cx="1412111" cy="1371599"/>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ea typeface="돋움"/>
              </a:rPr>
              <a:t>Network </a:t>
            </a:r>
            <a:r>
              <a:rPr lang="ko-KR" altLang="en-US" sz="2000" b="1" dirty="0" err="1">
                <a:ea typeface="돋움"/>
              </a:rPr>
              <a:t>Team</a:t>
            </a:r>
            <a:endParaRPr lang="ko-KR" altLang="en-US" sz="2000" b="1" dirty="0"/>
          </a:p>
        </p:txBody>
      </p:sp>
      <p:sp>
        <p:nvSpPr>
          <p:cNvPr id="10" name="직사각형 9">
            <a:extLst>
              <a:ext uri="{FF2B5EF4-FFF2-40B4-BE49-F238E27FC236}">
                <a16:creationId xmlns:a16="http://schemas.microsoft.com/office/drawing/2014/main" id="{53CA5FA6-2197-C3EB-B3FF-40BAB091E60E}"/>
              </a:ext>
            </a:extLst>
          </p:cNvPr>
          <p:cNvSpPr/>
          <p:nvPr/>
        </p:nvSpPr>
        <p:spPr>
          <a:xfrm>
            <a:off x="3237295" y="2036421"/>
            <a:ext cx="2465407" cy="1909822"/>
          </a:xfrm>
          <a:prstGeom prst="rect">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a:ea typeface="돋움"/>
              </a:rPr>
              <a:t>Raspberry PI</a:t>
            </a:r>
            <a:endParaRPr lang="ko-KR" altLang="en-US" sz="2000" b="1"/>
          </a:p>
        </p:txBody>
      </p:sp>
      <p:cxnSp>
        <p:nvCxnSpPr>
          <p:cNvPr id="13" name="직선 화살표 연결선 12">
            <a:extLst>
              <a:ext uri="{FF2B5EF4-FFF2-40B4-BE49-F238E27FC236}">
                <a16:creationId xmlns:a16="http://schemas.microsoft.com/office/drawing/2014/main" id="{72EBF616-FAAD-AD4D-A291-F29C0CA7C1BE}"/>
              </a:ext>
            </a:extLst>
          </p:cNvPr>
          <p:cNvCxnSpPr>
            <a:cxnSpLocks/>
          </p:cNvCxnSpPr>
          <p:nvPr/>
        </p:nvCxnSpPr>
        <p:spPr>
          <a:xfrm>
            <a:off x="5704512" y="3016290"/>
            <a:ext cx="1255852" cy="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9681724A-1730-65CC-A5F1-012CE318C341}"/>
              </a:ext>
            </a:extLst>
          </p:cNvPr>
          <p:cNvSpPr/>
          <p:nvPr/>
        </p:nvSpPr>
        <p:spPr>
          <a:xfrm>
            <a:off x="6960725" y="2466856"/>
            <a:ext cx="1493134" cy="1047508"/>
          </a:xfrm>
          <a:prstGeom prst="rect">
            <a:avLst/>
          </a:prstGeom>
          <a:solidFill>
            <a:srgbClr val="E3D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a:ea typeface="돋움"/>
              </a:rPr>
              <a:t>Application</a:t>
            </a:r>
          </a:p>
          <a:p>
            <a:pPr algn="ctr"/>
            <a:r>
              <a:rPr lang="ko-KR" altLang="en-US" sz="2000" b="1">
                <a:ea typeface="돋움"/>
              </a:rPr>
              <a:t>Server</a:t>
            </a:r>
          </a:p>
        </p:txBody>
      </p:sp>
      <p:sp>
        <p:nvSpPr>
          <p:cNvPr id="19" name="부제목 2">
            <a:extLst>
              <a:ext uri="{FF2B5EF4-FFF2-40B4-BE49-F238E27FC236}">
                <a16:creationId xmlns:a16="http://schemas.microsoft.com/office/drawing/2014/main" id="{0844F562-3BB9-BE05-A030-0509E224DCC3}"/>
              </a:ext>
            </a:extLst>
          </p:cNvPr>
          <p:cNvSpPr txBox="1">
            <a:spLocks/>
          </p:cNvSpPr>
          <p:nvPr/>
        </p:nvSpPr>
        <p:spPr>
          <a:xfrm>
            <a:off x="1933997" y="2646778"/>
            <a:ext cx="1258790"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b="0">
                <a:latin typeface="Franklin Gothic Demi Cond"/>
                <a:ea typeface="돋움"/>
              </a:rPr>
              <a:t>MQTT</a:t>
            </a:r>
            <a:endParaRPr lang="ko-KR"/>
          </a:p>
        </p:txBody>
      </p:sp>
      <p:sp>
        <p:nvSpPr>
          <p:cNvPr id="20" name="부제목 2">
            <a:extLst>
              <a:ext uri="{FF2B5EF4-FFF2-40B4-BE49-F238E27FC236}">
                <a16:creationId xmlns:a16="http://schemas.microsoft.com/office/drawing/2014/main" id="{54F31FB7-B29D-E2C4-D5A2-8572E382BCCF}"/>
              </a:ext>
            </a:extLst>
          </p:cNvPr>
          <p:cNvSpPr txBox="1">
            <a:spLocks/>
          </p:cNvSpPr>
          <p:nvPr/>
        </p:nvSpPr>
        <p:spPr>
          <a:xfrm>
            <a:off x="5701557" y="2652563"/>
            <a:ext cx="1258790"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b="0">
                <a:latin typeface="Franklin Gothic Demi Cond"/>
                <a:ea typeface="돋움"/>
              </a:rPr>
              <a:t>LTE/WIFI</a:t>
            </a:r>
            <a:endParaRPr lang="ko-KR"/>
          </a:p>
        </p:txBody>
      </p:sp>
      <p:sp>
        <p:nvSpPr>
          <p:cNvPr id="21" name="사각형: 둥근 모서리 20">
            <a:extLst>
              <a:ext uri="{FF2B5EF4-FFF2-40B4-BE49-F238E27FC236}">
                <a16:creationId xmlns:a16="http://schemas.microsoft.com/office/drawing/2014/main" id="{A4B95A25-5B4A-901A-AC64-89AA1CF239BE}"/>
              </a:ext>
            </a:extLst>
          </p:cNvPr>
          <p:cNvSpPr/>
          <p:nvPr/>
        </p:nvSpPr>
        <p:spPr>
          <a:xfrm>
            <a:off x="2793419" y="3306821"/>
            <a:ext cx="1840375" cy="1209553"/>
          </a:xfrm>
          <a:prstGeom prst="roundRect">
            <a:avLst/>
          </a:prstGeom>
          <a:solidFill>
            <a:srgbClr val="C3E3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sz="2000" b="1" i="1" err="1">
                <a:ea typeface="+mn-lt"/>
                <a:cs typeface="+mn-lt"/>
              </a:rPr>
              <a:t>Machine</a:t>
            </a:r>
            <a:endParaRPr lang="en-US" altLang="ko-KR" sz="2000" b="1" i="1">
              <a:ea typeface="+mn-lt"/>
              <a:cs typeface="+mn-lt"/>
            </a:endParaRPr>
          </a:p>
          <a:p>
            <a:pPr algn="ctr"/>
            <a:r>
              <a:rPr lang="ko-KR" sz="2000" b="1" i="1" err="1">
                <a:ea typeface="+mn-lt"/>
                <a:cs typeface="+mn-lt"/>
              </a:rPr>
              <a:t>Learning</a:t>
            </a:r>
            <a:endParaRPr lang="ko-KR" sz="2000" b="1" i="1">
              <a:ea typeface="+mn-lt"/>
              <a:cs typeface="+mn-lt"/>
            </a:endParaRPr>
          </a:p>
        </p:txBody>
      </p:sp>
      <p:cxnSp>
        <p:nvCxnSpPr>
          <p:cNvPr id="22" name="직선 화살표 연결선 21">
            <a:extLst>
              <a:ext uri="{FF2B5EF4-FFF2-40B4-BE49-F238E27FC236}">
                <a16:creationId xmlns:a16="http://schemas.microsoft.com/office/drawing/2014/main" id="{641D8081-230D-3528-801C-3F0CD75E00F7}"/>
              </a:ext>
            </a:extLst>
          </p:cNvPr>
          <p:cNvCxnSpPr>
            <a:cxnSpLocks/>
          </p:cNvCxnSpPr>
          <p:nvPr/>
        </p:nvCxnSpPr>
        <p:spPr>
          <a:xfrm>
            <a:off x="1983251" y="3016290"/>
            <a:ext cx="1255852" cy="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화살표: 굽음 23">
            <a:extLst>
              <a:ext uri="{FF2B5EF4-FFF2-40B4-BE49-F238E27FC236}">
                <a16:creationId xmlns:a16="http://schemas.microsoft.com/office/drawing/2014/main" id="{B763D858-214B-B9C2-06E3-6F5DFE5358F6}"/>
              </a:ext>
            </a:extLst>
          </p:cNvPr>
          <p:cNvSpPr/>
          <p:nvPr/>
        </p:nvSpPr>
        <p:spPr>
          <a:xfrm rot="5400000" flipH="1">
            <a:off x="4773763" y="3809083"/>
            <a:ext cx="351693" cy="626013"/>
          </a:xfrm>
          <a:prstGeom prst="bentArrow">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7" name="꺾인 연결선[E] 6">
            <a:extLst>
              <a:ext uri="{FF2B5EF4-FFF2-40B4-BE49-F238E27FC236}">
                <a16:creationId xmlns:a16="http://schemas.microsoft.com/office/drawing/2014/main" id="{7EF1FC0E-CAA0-8C11-AA6A-F3AA33CEF362}"/>
              </a:ext>
            </a:extLst>
          </p:cNvPr>
          <p:cNvCxnSpPr>
            <a:endCxn id="21" idx="1"/>
          </p:cNvCxnSpPr>
          <p:nvPr/>
        </p:nvCxnSpPr>
        <p:spPr>
          <a:xfrm rot="16200000" flipH="1">
            <a:off x="2230751" y="3348930"/>
            <a:ext cx="895308" cy="230027"/>
          </a:xfrm>
          <a:prstGeom prst="bentConnector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6DDD6617-F581-49FC-E804-D7D8DC50820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90884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911447" y="1227763"/>
            <a:ext cx="6900591" cy="805349"/>
          </a:xfrm>
        </p:spPr>
        <p:txBody>
          <a:bodyPr/>
          <a:lstStyle/>
          <a:p>
            <a:r>
              <a:rPr lang="en-US" dirty="0">
                <a:latin typeface="Franklin Gothic Demi Cond"/>
              </a:rPr>
              <a:t>💡 Common ways to </a:t>
            </a:r>
            <a:r>
              <a:rPr lang="en-US" altLang="ko-KR" dirty="0">
                <a:latin typeface="Franklin Gothic Demi Cond"/>
              </a:rPr>
              <a:t>detect coyote …</a:t>
            </a:r>
            <a:endParaRPr lang="en-US" dirty="0">
              <a:latin typeface="Franklin Gothic Demi Cond"/>
            </a:endParaRPr>
          </a:p>
          <a:p>
            <a:endParaRPr lang="en-US" altLang="ko-KR" dirty="0">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5" name="TextBox 4">
            <a:extLst>
              <a:ext uri="{FF2B5EF4-FFF2-40B4-BE49-F238E27FC236}">
                <a16:creationId xmlns:a16="http://schemas.microsoft.com/office/drawing/2014/main" id="{762CCD69-1F5E-1862-8EA1-C0113CE86F5C}"/>
              </a:ext>
            </a:extLst>
          </p:cNvPr>
          <p:cNvSpPr txBox="1"/>
          <p:nvPr/>
        </p:nvSpPr>
        <p:spPr>
          <a:xfrm>
            <a:off x="2675641" y="3858996"/>
            <a:ext cx="834972" cy="369332"/>
          </a:xfrm>
          <a:prstGeom prst="rect">
            <a:avLst/>
          </a:prstGeom>
          <a:noFill/>
        </p:spPr>
        <p:txBody>
          <a:bodyPr wrap="none" rtlCol="0">
            <a:spAutoFit/>
          </a:bodyPr>
          <a:lstStyle/>
          <a:p>
            <a:r>
              <a:rPr lang="en-US" altLang="ko-KR" dirty="0">
                <a:latin typeface="+mj-lt"/>
              </a:rPr>
              <a:t>IMAGE</a:t>
            </a:r>
            <a:endParaRPr lang="ko-KR" altLang="en-US" dirty="0">
              <a:latin typeface="+mj-lt"/>
            </a:endParaRPr>
          </a:p>
        </p:txBody>
      </p:sp>
      <p:sp>
        <p:nvSpPr>
          <p:cNvPr id="10" name="TextBox 9">
            <a:extLst>
              <a:ext uri="{FF2B5EF4-FFF2-40B4-BE49-F238E27FC236}">
                <a16:creationId xmlns:a16="http://schemas.microsoft.com/office/drawing/2014/main" id="{986C310C-B21B-FEA4-5F6A-9DB48FA0FABF}"/>
              </a:ext>
            </a:extLst>
          </p:cNvPr>
          <p:cNvSpPr txBox="1"/>
          <p:nvPr/>
        </p:nvSpPr>
        <p:spPr>
          <a:xfrm>
            <a:off x="869768" y="1585168"/>
            <a:ext cx="184731" cy="400110"/>
          </a:xfrm>
          <a:prstGeom prst="rect">
            <a:avLst/>
          </a:prstGeom>
          <a:noFill/>
        </p:spPr>
        <p:txBody>
          <a:bodyPr wrap="none" lIns="91440" tIns="45720" rIns="91440" bIns="45720" rtlCol="0" anchor="t">
            <a:spAutoFit/>
          </a:bodyPr>
          <a:lstStyle/>
          <a:p>
            <a:endParaRPr lang="en-US" altLang="ko-KR" sz="2000">
              <a:ea typeface="돋움"/>
            </a:endParaRPr>
          </a:p>
        </p:txBody>
      </p:sp>
      <p:grpSp>
        <p:nvGrpSpPr>
          <p:cNvPr id="17" name="그룹 16">
            <a:extLst>
              <a:ext uri="{FF2B5EF4-FFF2-40B4-BE49-F238E27FC236}">
                <a16:creationId xmlns:a16="http://schemas.microsoft.com/office/drawing/2014/main" id="{891D8CE4-C4AB-4470-1373-BD43EF98AEB2}"/>
              </a:ext>
            </a:extLst>
          </p:cNvPr>
          <p:cNvGrpSpPr/>
          <p:nvPr/>
        </p:nvGrpSpPr>
        <p:grpSpPr>
          <a:xfrm>
            <a:off x="5299586" y="1749511"/>
            <a:ext cx="2400465" cy="1990656"/>
            <a:chOff x="4783922" y="2055182"/>
            <a:chExt cx="2594722" cy="2065783"/>
          </a:xfrm>
        </p:grpSpPr>
        <p:pic>
          <p:nvPicPr>
            <p:cNvPr id="8" name="그림 7" descr="포유류, 서있는, 늑대이(가) 표시된 사진&#10;&#10;자동 생성된 설명">
              <a:extLst>
                <a:ext uri="{FF2B5EF4-FFF2-40B4-BE49-F238E27FC236}">
                  <a16:creationId xmlns:a16="http://schemas.microsoft.com/office/drawing/2014/main" id="{96361A99-0583-DFB5-4697-AEA28BFD103C}"/>
                </a:ext>
              </a:extLst>
            </p:cNvPr>
            <p:cNvPicPr>
              <a:picLocks noChangeAspect="1"/>
            </p:cNvPicPr>
            <p:nvPr/>
          </p:nvPicPr>
          <p:blipFill>
            <a:blip r:embed="rId3"/>
            <a:stretch>
              <a:fillRect/>
            </a:stretch>
          </p:blipFill>
          <p:spPr>
            <a:xfrm flipH="1">
              <a:off x="4836232" y="2272577"/>
              <a:ext cx="1816719" cy="1776751"/>
            </a:xfrm>
            <a:prstGeom prst="rect">
              <a:avLst/>
            </a:prstGeom>
          </p:spPr>
        </p:pic>
        <p:pic>
          <p:nvPicPr>
            <p:cNvPr id="7" name="그림 6">
              <a:extLst>
                <a:ext uri="{FF2B5EF4-FFF2-40B4-BE49-F238E27FC236}">
                  <a16:creationId xmlns:a16="http://schemas.microsoft.com/office/drawing/2014/main" id="{F01A9F55-C175-58FA-D44A-B8EAE79BF2AF}"/>
                </a:ext>
              </a:extLst>
            </p:cNvPr>
            <p:cNvPicPr>
              <a:picLocks noChangeAspect="1"/>
            </p:cNvPicPr>
            <p:nvPr/>
          </p:nvPicPr>
          <p:blipFill>
            <a:blip r:embed="rId4"/>
            <a:stretch>
              <a:fillRect/>
            </a:stretch>
          </p:blipFill>
          <p:spPr>
            <a:xfrm>
              <a:off x="5012409" y="2977524"/>
              <a:ext cx="2112236" cy="1143441"/>
            </a:xfrm>
            <a:prstGeom prst="rect">
              <a:avLst/>
            </a:prstGeom>
          </p:spPr>
        </p:pic>
        <p:pic>
          <p:nvPicPr>
            <p:cNvPr id="12" name="그림 11">
              <a:extLst>
                <a:ext uri="{FF2B5EF4-FFF2-40B4-BE49-F238E27FC236}">
                  <a16:creationId xmlns:a16="http://schemas.microsoft.com/office/drawing/2014/main" id="{3F2813C3-9929-096A-B916-11CAF8E276DD}"/>
                </a:ext>
              </a:extLst>
            </p:cNvPr>
            <p:cNvPicPr>
              <a:picLocks noChangeAspect="1"/>
            </p:cNvPicPr>
            <p:nvPr/>
          </p:nvPicPr>
          <p:blipFill>
            <a:blip r:embed="rId5"/>
            <a:stretch>
              <a:fillRect/>
            </a:stretch>
          </p:blipFill>
          <p:spPr>
            <a:xfrm rot="1606556">
              <a:off x="4783922" y="2055182"/>
              <a:ext cx="507999" cy="507999"/>
            </a:xfrm>
            <a:prstGeom prst="rect">
              <a:avLst/>
            </a:prstGeom>
          </p:spPr>
        </p:pic>
        <p:pic>
          <p:nvPicPr>
            <p:cNvPr id="13" name="그림 12">
              <a:extLst>
                <a:ext uri="{FF2B5EF4-FFF2-40B4-BE49-F238E27FC236}">
                  <a16:creationId xmlns:a16="http://schemas.microsoft.com/office/drawing/2014/main" id="{0B32B425-B1BC-C486-CF2F-40F83EE55C98}"/>
                </a:ext>
              </a:extLst>
            </p:cNvPr>
            <p:cNvPicPr>
              <a:picLocks noChangeAspect="1"/>
            </p:cNvPicPr>
            <p:nvPr/>
          </p:nvPicPr>
          <p:blipFill>
            <a:blip r:embed="rId5"/>
            <a:stretch>
              <a:fillRect/>
            </a:stretch>
          </p:blipFill>
          <p:spPr>
            <a:xfrm rot="19993444" flipH="1">
              <a:off x="6870645" y="2069280"/>
              <a:ext cx="507999" cy="507999"/>
            </a:xfrm>
            <a:prstGeom prst="rect">
              <a:avLst/>
            </a:prstGeom>
          </p:spPr>
        </p:pic>
      </p:grpSp>
      <p:grpSp>
        <p:nvGrpSpPr>
          <p:cNvPr id="16" name="그룹 15">
            <a:extLst>
              <a:ext uri="{FF2B5EF4-FFF2-40B4-BE49-F238E27FC236}">
                <a16:creationId xmlns:a16="http://schemas.microsoft.com/office/drawing/2014/main" id="{EDC930E0-2D23-5B2A-3F03-C1EE3DED1425}"/>
              </a:ext>
            </a:extLst>
          </p:cNvPr>
          <p:cNvGrpSpPr/>
          <p:nvPr/>
        </p:nvGrpSpPr>
        <p:grpSpPr>
          <a:xfrm>
            <a:off x="1947219" y="1643305"/>
            <a:ext cx="2291816" cy="2244363"/>
            <a:chOff x="558360" y="2306818"/>
            <a:chExt cx="2291816" cy="2244363"/>
          </a:xfrm>
        </p:grpSpPr>
        <p:pic>
          <p:nvPicPr>
            <p:cNvPr id="1030" name="Picture 6" descr="Coyote walks into classroom on Los Angeles' school's first day">
              <a:extLst>
                <a:ext uri="{FF2B5EF4-FFF2-40B4-BE49-F238E27FC236}">
                  <a16:creationId xmlns:a16="http://schemas.microsoft.com/office/drawing/2014/main" id="{72801FA9-BB86-A9AE-18E4-30C7ECB520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123" r="20402"/>
            <a:stretch/>
          </p:blipFill>
          <p:spPr bwMode="auto">
            <a:xfrm>
              <a:off x="558360" y="2306818"/>
              <a:ext cx="2291816" cy="2244363"/>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0EEA3AFD-FD92-E2C3-9FB7-9B4DD0D65227}"/>
                </a:ext>
              </a:extLst>
            </p:cNvPr>
            <p:cNvSpPr/>
            <p:nvPr/>
          </p:nvSpPr>
          <p:spPr>
            <a:xfrm>
              <a:off x="690590" y="2876924"/>
              <a:ext cx="1963950" cy="9929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Subtitle 2">
            <a:extLst>
              <a:ext uri="{FF2B5EF4-FFF2-40B4-BE49-F238E27FC236}">
                <a16:creationId xmlns:a16="http://schemas.microsoft.com/office/drawing/2014/main" id="{3D04ED5F-AC37-628D-18A8-676F8FB9B26D}"/>
              </a:ext>
            </a:extLst>
          </p:cNvPr>
          <p:cNvSpPr txBox="1">
            <a:spLocks/>
          </p:cNvSpPr>
          <p:nvPr/>
        </p:nvSpPr>
        <p:spPr>
          <a:xfrm>
            <a:off x="1279422" y="4751232"/>
            <a:ext cx="7423218" cy="1179810"/>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sz="2000" b="0" dirty="0">
                <a:latin typeface="Franklin Gothic Demi Cond"/>
                <a:ea typeface="돋움"/>
              </a:rPr>
              <a:t>- Coyotes have a habit of making frequent howling.</a:t>
            </a:r>
          </a:p>
          <a:p>
            <a:r>
              <a:rPr lang="en-US" altLang="ko-KR" sz="2000" b="0" dirty="0">
                <a:latin typeface="Franklin Gothic Demi Cond"/>
                <a:ea typeface="돋움"/>
              </a:rPr>
              <a:t>- The transmission distance range of the howling is higher than image.</a:t>
            </a:r>
            <a:endParaRPr lang="en-US" altLang="ko-KR" sz="2000" b="0" dirty="0">
              <a:ea typeface="돋움"/>
            </a:endParaRPr>
          </a:p>
          <a:p>
            <a:endParaRPr lang="en-US" altLang="ko-KR" sz="2000" dirty="0">
              <a:ea typeface="돋움"/>
            </a:endParaRPr>
          </a:p>
        </p:txBody>
      </p:sp>
      <p:sp>
        <p:nvSpPr>
          <p:cNvPr id="18" name="TextBox 17">
            <a:extLst>
              <a:ext uri="{FF2B5EF4-FFF2-40B4-BE49-F238E27FC236}">
                <a16:creationId xmlns:a16="http://schemas.microsoft.com/office/drawing/2014/main" id="{B67BC779-73DD-B58A-4016-45C26D1EB68A}"/>
              </a:ext>
            </a:extLst>
          </p:cNvPr>
          <p:cNvSpPr txBox="1"/>
          <p:nvPr/>
        </p:nvSpPr>
        <p:spPr>
          <a:xfrm>
            <a:off x="6001873" y="3861002"/>
            <a:ext cx="834972" cy="369332"/>
          </a:xfrm>
          <a:prstGeom prst="rect">
            <a:avLst/>
          </a:prstGeom>
          <a:noFill/>
        </p:spPr>
        <p:txBody>
          <a:bodyPr wrap="none" rtlCol="0">
            <a:spAutoFit/>
          </a:bodyPr>
          <a:lstStyle/>
          <a:p>
            <a:r>
              <a:rPr lang="en-US" altLang="ko-KR" dirty="0">
                <a:solidFill>
                  <a:schemeClr val="bg1"/>
                </a:solidFill>
                <a:highlight>
                  <a:srgbClr val="E3D5BE"/>
                </a:highlight>
                <a:latin typeface="+mj-lt"/>
              </a:rPr>
              <a:t>AUDIO</a:t>
            </a:r>
            <a:endParaRPr lang="ko-KR" altLang="en-US" dirty="0">
              <a:solidFill>
                <a:schemeClr val="bg1"/>
              </a:solidFill>
              <a:highlight>
                <a:srgbClr val="E3D5BE"/>
              </a:highlight>
              <a:latin typeface="+mj-lt"/>
            </a:endParaRPr>
          </a:p>
        </p:txBody>
      </p:sp>
      <p:sp>
        <p:nvSpPr>
          <p:cNvPr id="27" name="Subtitle 2">
            <a:extLst>
              <a:ext uri="{FF2B5EF4-FFF2-40B4-BE49-F238E27FC236}">
                <a16:creationId xmlns:a16="http://schemas.microsoft.com/office/drawing/2014/main" id="{F02A6578-2665-DAF2-52EC-6458A3E74202}"/>
              </a:ext>
            </a:extLst>
          </p:cNvPr>
          <p:cNvSpPr txBox="1">
            <a:spLocks/>
          </p:cNvSpPr>
          <p:nvPr/>
        </p:nvSpPr>
        <p:spPr>
          <a:xfrm>
            <a:off x="959938" y="4303472"/>
            <a:ext cx="6900591"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a:latin typeface="Franklin Gothic Demi Cond"/>
              </a:rPr>
              <a:t>💡 AUDIO</a:t>
            </a:r>
          </a:p>
        </p:txBody>
      </p:sp>
      <p:sp>
        <p:nvSpPr>
          <p:cNvPr id="4" name="직사각형 3">
            <a:extLst>
              <a:ext uri="{FF2B5EF4-FFF2-40B4-BE49-F238E27FC236}">
                <a16:creationId xmlns:a16="http://schemas.microsoft.com/office/drawing/2014/main" id="{7BA45D11-79C5-B123-2822-E18F137124E1}"/>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1946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dirty="0"/>
              <a:t>Methodology</a:t>
            </a:r>
            <a:endParaRPr lang="ko-KR" altLang="en-US" dirty="0"/>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a:xfrm>
            <a:off x="959616" y="1414001"/>
            <a:ext cx="7412156" cy="805349"/>
          </a:xfrm>
        </p:spPr>
        <p:txBody>
          <a:bodyPr/>
          <a:lstStyle/>
          <a:p>
            <a:r>
              <a:rPr lang="en-US" altLang="ko-KR" dirty="0">
                <a:latin typeface="Franklin Gothic Demi Cond"/>
                <a:ea typeface="돋움"/>
              </a:rPr>
              <a:t>💡 Dataset problem</a:t>
            </a:r>
          </a:p>
          <a:p>
            <a:r>
              <a:rPr lang="en-US" altLang="ko-KR" dirty="0">
                <a:latin typeface="Franklin Gothic Demi Cond"/>
                <a:ea typeface="돋움"/>
              </a:rPr>
              <a:t>: clean, reliable data is needed but there is not enough dataset.</a:t>
            </a:r>
            <a:endParaRPr lang="en-US" altLang="ko-KR" dirty="0">
              <a:ea typeface="돋움"/>
            </a:endParaRPr>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8</a:t>
            </a:fld>
            <a:endParaRPr lang="en-US"/>
          </a:p>
        </p:txBody>
      </p:sp>
      <p:graphicFrame>
        <p:nvGraphicFramePr>
          <p:cNvPr id="11" name="표 10">
            <a:extLst>
              <a:ext uri="{FF2B5EF4-FFF2-40B4-BE49-F238E27FC236}">
                <a16:creationId xmlns:a16="http://schemas.microsoft.com/office/drawing/2014/main" id="{D675D581-A37C-C409-2603-56542BE2B320}"/>
              </a:ext>
            </a:extLst>
          </p:cNvPr>
          <p:cNvGraphicFramePr>
            <a:graphicFrameLocks noGrp="1"/>
          </p:cNvGraphicFramePr>
          <p:nvPr>
            <p:extLst>
              <p:ext uri="{D42A27DB-BD31-4B8C-83A1-F6EECF244321}">
                <p14:modId xmlns:p14="http://schemas.microsoft.com/office/powerpoint/2010/main" val="448321798"/>
              </p:ext>
            </p:extLst>
          </p:nvPr>
        </p:nvGraphicFramePr>
        <p:xfrm>
          <a:off x="1141174" y="2490485"/>
          <a:ext cx="6861652" cy="3275866"/>
        </p:xfrm>
        <a:graphic>
          <a:graphicData uri="http://schemas.openxmlformats.org/drawingml/2006/table">
            <a:tbl>
              <a:tblPr firstRow="1" bandRow="1">
                <a:tableStyleId>{5C22544A-7EE6-4342-B048-85BDC9FD1C3A}</a:tableStyleId>
              </a:tblPr>
              <a:tblGrid>
                <a:gridCol w="1149927">
                  <a:extLst>
                    <a:ext uri="{9D8B030D-6E8A-4147-A177-3AD203B41FA5}">
                      <a16:colId xmlns:a16="http://schemas.microsoft.com/office/drawing/2014/main" val="3229538644"/>
                    </a:ext>
                  </a:extLst>
                </a:gridCol>
                <a:gridCol w="3153907">
                  <a:extLst>
                    <a:ext uri="{9D8B030D-6E8A-4147-A177-3AD203B41FA5}">
                      <a16:colId xmlns:a16="http://schemas.microsoft.com/office/drawing/2014/main" val="4281560626"/>
                    </a:ext>
                  </a:extLst>
                </a:gridCol>
                <a:gridCol w="2557818">
                  <a:extLst>
                    <a:ext uri="{9D8B030D-6E8A-4147-A177-3AD203B41FA5}">
                      <a16:colId xmlns:a16="http://schemas.microsoft.com/office/drawing/2014/main" val="246198845"/>
                    </a:ext>
                  </a:extLst>
                </a:gridCol>
              </a:tblGrid>
              <a:tr h="363985">
                <a:tc>
                  <a:txBody>
                    <a:bodyPr/>
                    <a:lstStyle/>
                    <a:p>
                      <a:pPr lvl="0" algn="ctr">
                        <a:buNone/>
                      </a:pPr>
                      <a:endParaRPr lang="ko-KR" altLang="af-ZA" dirty="0">
                        <a:effectLst/>
                        <a:latin typeface="Franklin Gothic Medium Cond"/>
                      </a:endParaRPr>
                    </a:p>
                  </a:txBody>
                  <a:tcPr marL="0" marR="0" marT="0" marB="0" anchor="ctr">
                    <a:solidFill>
                      <a:schemeClr val="tx2">
                        <a:lumMod val="75000"/>
                      </a:schemeClr>
                    </a:solidFill>
                  </a:tcPr>
                </a:tc>
                <a:tc>
                  <a:txBody>
                    <a:bodyPr/>
                    <a:lstStyle/>
                    <a:p>
                      <a:pPr lvl="0" algn="ctr">
                        <a:buNone/>
                      </a:pPr>
                      <a:r>
                        <a:rPr lang="ko-KR" altLang="af-ZA" dirty="0" err="1">
                          <a:effectLst/>
                          <a:latin typeface="Franklin Gothic Medium Cond"/>
                        </a:rPr>
                        <a:t>Coyote</a:t>
                      </a:r>
                      <a:endParaRPr lang="ko-KR" altLang="af-ZA" dirty="0">
                        <a:effectLst/>
                        <a:latin typeface="Franklin Gothic Medium Cond"/>
                      </a:endParaRPr>
                    </a:p>
                  </a:txBody>
                  <a:tcPr marL="0" marR="0" marT="0" marB="0" anchor="ctr">
                    <a:solidFill>
                      <a:schemeClr val="tx2"/>
                    </a:solidFill>
                  </a:tcPr>
                </a:tc>
                <a:tc>
                  <a:txBody>
                    <a:bodyPr/>
                    <a:lstStyle/>
                    <a:p>
                      <a:pPr lvl="0" algn="ctr">
                        <a:buNone/>
                      </a:pPr>
                      <a:r>
                        <a:rPr lang="af-ZA" dirty="0">
                          <a:effectLst/>
                          <a:latin typeface="Franklin Gothic Medium Cond"/>
                        </a:rPr>
                        <a:t>Non-Coyote</a:t>
                      </a:r>
                      <a:endParaRPr lang="af-ZA" altLang="ko-KR" dirty="0">
                        <a:effectLst/>
                        <a:latin typeface="Franklin Gothic Medium Cond"/>
                      </a:endParaRPr>
                    </a:p>
                  </a:txBody>
                  <a:tcPr marL="0" marR="0" marT="0" marB="0" anchor="ctr">
                    <a:solidFill>
                      <a:schemeClr val="tx2"/>
                    </a:solidFill>
                  </a:tcPr>
                </a:tc>
                <a:extLst>
                  <a:ext uri="{0D108BD9-81ED-4DB2-BD59-A6C34878D82A}">
                    <a16:rowId xmlns:a16="http://schemas.microsoft.com/office/drawing/2014/main" val="1225613269"/>
                  </a:ext>
                </a:extLst>
              </a:tr>
              <a:tr h="1954026">
                <a:tc>
                  <a:txBody>
                    <a:bodyPr/>
                    <a:lstStyle/>
                    <a:p>
                      <a:pPr lvl="0" algn="ctr">
                        <a:buNone/>
                      </a:pPr>
                      <a:r>
                        <a:rPr lang="af-ZA" b="1" dirty="0">
                          <a:effectLst/>
                          <a:latin typeface="Franklin Gothic Medium Cond"/>
                        </a:rPr>
                        <a:t>Plan</a:t>
                      </a:r>
                    </a:p>
                    <a:p>
                      <a:pPr lvl="0" algn="ctr">
                        <a:buNone/>
                      </a:pPr>
                      <a:r>
                        <a:rPr lang="af-ZA" b="1" dirty="0">
                          <a:effectLst/>
                          <a:latin typeface="Franklin Gothic Medium Cond"/>
                        </a:rPr>
                        <a:t>&amp;</a:t>
                      </a:r>
                    </a:p>
                    <a:p>
                      <a:pPr lvl="0" algn="ctr">
                        <a:buNone/>
                      </a:pPr>
                      <a:r>
                        <a:rPr lang="af-ZA" b="1" dirty="0">
                          <a:effectLst/>
                          <a:latin typeface="Franklin Gothic Medium Cond"/>
                        </a:rPr>
                        <a:t>Problem</a:t>
                      </a:r>
                    </a:p>
                  </a:txBody>
                  <a:tcPr marL="0" marR="0" marT="0" marB="0" anchor="ctr">
                    <a:solidFill>
                      <a:schemeClr val="tx2">
                        <a:lumMod val="60000"/>
                        <a:lumOff val="40000"/>
                      </a:schemeClr>
                    </a:solidFill>
                  </a:tcPr>
                </a:tc>
                <a:tc>
                  <a:txBody>
                    <a:bodyPr/>
                    <a:lstStyle/>
                    <a:p>
                      <a:pPr algn="ctr"/>
                      <a:r>
                        <a:rPr lang="af-ZA" dirty="0">
                          <a:effectLst/>
                          <a:latin typeface="Franklin Gothic Medium Cond"/>
                        </a:rPr>
                        <a:t>- National Park Service</a:t>
                      </a:r>
                    </a:p>
                    <a:p>
                      <a:pPr lvl="0" algn="ctr">
                        <a:buNone/>
                      </a:pPr>
                      <a:r>
                        <a:rPr lang="af-ZA" dirty="0">
                          <a:effectLst/>
                          <a:latin typeface="Franklin Gothic Medium Cond"/>
                        </a:rPr>
                        <a:t>- Colorado State University</a:t>
                      </a:r>
                    </a:p>
                    <a:p>
                      <a:pPr lvl="0" algn="ctr">
                        <a:buNone/>
                      </a:pPr>
                      <a:r>
                        <a:rPr lang="af-ZA" b="1" dirty="0">
                          <a:effectLst/>
                          <a:latin typeface="Franklin Gothic Medium Cond"/>
                        </a:rPr>
                        <a:t>: Copyright, </a:t>
                      </a:r>
                      <a:endParaRPr lang="ko-KR" altLang="af-ZA" b="1" dirty="0">
                        <a:effectLst/>
                        <a:latin typeface="Franklin Gothic Medium Cond"/>
                      </a:endParaRPr>
                    </a:p>
                    <a:p>
                      <a:pPr lvl="0" algn="ctr">
                        <a:buNone/>
                      </a:pPr>
                      <a:r>
                        <a:rPr lang="en-US" sz="1800" b="1" i="0" u="none" strike="noStrike" noProof="0" dirty="0">
                          <a:effectLst/>
                          <a:latin typeface="Franklin Gothic Medium Cond"/>
                        </a:rPr>
                        <a:t>Data pre-processing</a:t>
                      </a:r>
                      <a:r>
                        <a:rPr lang="af-ZA" b="1" dirty="0">
                          <a:effectLst/>
                          <a:latin typeface="Franklin Gothic Medium Cond"/>
                        </a:rPr>
                        <a:t> Problem</a:t>
                      </a:r>
                      <a:endParaRPr lang="ko-KR" altLang="af-ZA" b="1" dirty="0">
                        <a:effectLst/>
                        <a:latin typeface="Franklin Gothic Medium Cond"/>
                      </a:endParaRPr>
                    </a:p>
                    <a:p>
                      <a:pPr lvl="0" algn="ctr">
                        <a:buNone/>
                      </a:pPr>
                      <a:endParaRPr lang="af-ZA" dirty="0">
                        <a:effectLst/>
                        <a:latin typeface="Franklin Gothic Medium Cond"/>
                      </a:endParaRPr>
                    </a:p>
                  </a:txBody>
                  <a:tcPr marL="0" marR="0" marT="0" marB="0">
                    <a:solidFill>
                      <a:schemeClr val="tx2">
                        <a:lumMod val="20000"/>
                        <a:lumOff val="80000"/>
                      </a:schemeClr>
                    </a:solidFill>
                  </a:tcPr>
                </a:tc>
                <a:tc>
                  <a:txBody>
                    <a:bodyPr/>
                    <a:lstStyle/>
                    <a:p>
                      <a:pPr lvl="0" algn="ctr">
                        <a:buNone/>
                      </a:pPr>
                      <a:r>
                        <a:rPr lang="en-US" altLang="ko-KR" dirty="0">
                          <a:latin typeface="Franklin Gothic Medium Cond"/>
                        </a:rPr>
                        <a:t>Google Research</a:t>
                      </a:r>
                    </a:p>
                    <a:p>
                      <a:pPr lvl="0" algn="ctr">
                        <a:buNone/>
                      </a:pPr>
                      <a:r>
                        <a:rPr lang="en-US" altLang="ko-KR" dirty="0">
                          <a:latin typeface="Franklin Gothic Medium Cond"/>
                        </a:rPr>
                        <a:t>Audio dataset</a:t>
                      </a:r>
                    </a:p>
                    <a:p>
                      <a:pPr lvl="0" algn="ctr">
                        <a:buNone/>
                      </a:pPr>
                      <a:r>
                        <a:rPr lang="en-US" altLang="ko-KR" b="1" dirty="0">
                          <a:latin typeface="Franklin Gothic Medium Cond"/>
                        </a:rPr>
                        <a:t>: Data pre-processing </a:t>
                      </a:r>
                    </a:p>
                    <a:p>
                      <a:pPr lvl="0" algn="ctr">
                        <a:buNone/>
                      </a:pPr>
                      <a:r>
                        <a:rPr lang="en-US" altLang="ko-KR" b="1" dirty="0">
                          <a:latin typeface="Franklin Gothic Medium Cond"/>
                        </a:rPr>
                        <a:t>Problem</a:t>
                      </a:r>
                      <a:endParaRPr lang="en-US" dirty="0">
                        <a:latin typeface="Franklin Gothic Medium Cond"/>
                      </a:endParaRPr>
                    </a:p>
                  </a:txBody>
                  <a:tcPr marL="0" marR="0" marT="0" marB="0" anchor="ctr">
                    <a:solidFill>
                      <a:schemeClr val="tx2">
                        <a:lumMod val="20000"/>
                        <a:lumOff val="80000"/>
                      </a:schemeClr>
                    </a:solidFill>
                  </a:tcPr>
                </a:tc>
                <a:extLst>
                  <a:ext uri="{0D108BD9-81ED-4DB2-BD59-A6C34878D82A}">
                    <a16:rowId xmlns:a16="http://schemas.microsoft.com/office/drawing/2014/main" val="2141796871"/>
                  </a:ext>
                </a:extLst>
              </a:tr>
              <a:tr h="957855">
                <a:tc>
                  <a:txBody>
                    <a:bodyPr/>
                    <a:lstStyle/>
                    <a:p>
                      <a:pPr lvl="0" algn="ctr">
                        <a:buNone/>
                      </a:pPr>
                      <a:r>
                        <a:rPr lang="af-ZA" b="1" dirty="0">
                          <a:effectLst/>
                          <a:latin typeface="Franklin Gothic Medium Cond"/>
                        </a:rPr>
                        <a:t>Temporary</a:t>
                      </a:r>
                    </a:p>
                  </a:txBody>
                  <a:tcPr marL="0" marR="0" marT="0" marB="0" anchor="ctr">
                    <a:solidFill>
                      <a:schemeClr val="tx2">
                        <a:lumMod val="60000"/>
                        <a:lumOff val="40000"/>
                      </a:schemeClr>
                    </a:solidFill>
                  </a:tcPr>
                </a:tc>
                <a:tc gridSpan="2">
                  <a:txBody>
                    <a:bodyPr/>
                    <a:lstStyle/>
                    <a:p>
                      <a:pPr algn="ctr"/>
                      <a:r>
                        <a:rPr lang="af-ZA" dirty="0">
                          <a:effectLst/>
                          <a:latin typeface="Franklin Gothic Medium Cond"/>
                        </a:rPr>
                        <a:t>Extract audio from Youtube</a:t>
                      </a:r>
                    </a:p>
                    <a:p>
                      <a:pPr lvl="0" algn="ctr">
                        <a:buNone/>
                      </a:pPr>
                      <a:r>
                        <a:rPr lang="af-ZA" dirty="0">
                          <a:effectLst/>
                          <a:latin typeface="Franklin Gothic Medium Cond"/>
                        </a:rPr>
                        <a:t>and split to 5 seconds </a:t>
                      </a:r>
                    </a:p>
                  </a:txBody>
                  <a:tcPr marL="0" marR="0" marT="0" marB="0" anchor="ctr">
                    <a:solidFill>
                      <a:schemeClr val="tx2">
                        <a:lumMod val="20000"/>
                        <a:lumOff val="80000"/>
                      </a:schemeClr>
                    </a:solidFill>
                  </a:tcPr>
                </a:tc>
                <a:tc hMerge="1">
                  <a:txBody>
                    <a:bodyPr/>
                    <a:lstStyle/>
                    <a:p>
                      <a:endParaRPr lang="ko-KR"/>
                    </a:p>
                  </a:txBody>
                  <a:tcPr marL="0" marR="0" marT="0" marB="0" anchor="ctr">
                    <a:solidFill>
                      <a:schemeClr val="bg2">
                        <a:lumMod val="20000"/>
                        <a:lumOff val="80000"/>
                      </a:schemeClr>
                    </a:solidFill>
                  </a:tcPr>
                </a:tc>
                <a:extLst>
                  <a:ext uri="{0D108BD9-81ED-4DB2-BD59-A6C34878D82A}">
                    <a16:rowId xmlns:a16="http://schemas.microsoft.com/office/drawing/2014/main" val="1617537261"/>
                  </a:ext>
                </a:extLst>
              </a:tr>
            </a:tbl>
          </a:graphicData>
        </a:graphic>
      </p:graphicFrame>
      <p:grpSp>
        <p:nvGrpSpPr>
          <p:cNvPr id="23" name="그룹 22">
            <a:extLst>
              <a:ext uri="{FF2B5EF4-FFF2-40B4-BE49-F238E27FC236}">
                <a16:creationId xmlns:a16="http://schemas.microsoft.com/office/drawing/2014/main" id="{F9857D56-59BF-C05A-3187-F02972912DA8}"/>
              </a:ext>
            </a:extLst>
          </p:cNvPr>
          <p:cNvGrpSpPr/>
          <p:nvPr/>
        </p:nvGrpSpPr>
        <p:grpSpPr>
          <a:xfrm>
            <a:off x="2338776" y="3923631"/>
            <a:ext cx="2945091" cy="911267"/>
            <a:chOff x="2323074" y="4685631"/>
            <a:chExt cx="2945091" cy="911267"/>
          </a:xfrm>
        </p:grpSpPr>
        <p:pic>
          <p:nvPicPr>
            <p:cNvPr id="16" name="그림 16" descr="텍스트이(가) 표시된 사진&#10;&#10;자동 생성된 설명">
              <a:extLst>
                <a:ext uri="{FF2B5EF4-FFF2-40B4-BE49-F238E27FC236}">
                  <a16:creationId xmlns:a16="http://schemas.microsoft.com/office/drawing/2014/main" id="{216CB62F-0EB5-7506-CEBF-0029130A7E3A}"/>
                </a:ext>
              </a:extLst>
            </p:cNvPr>
            <p:cNvPicPr>
              <a:picLocks noChangeAspect="1"/>
            </p:cNvPicPr>
            <p:nvPr/>
          </p:nvPicPr>
          <p:blipFill>
            <a:blip r:embed="rId3"/>
            <a:stretch>
              <a:fillRect/>
            </a:stretch>
          </p:blipFill>
          <p:spPr>
            <a:xfrm>
              <a:off x="3197836" y="4817294"/>
              <a:ext cx="489514" cy="647943"/>
            </a:xfrm>
            <a:prstGeom prst="rect">
              <a:avLst/>
            </a:prstGeom>
          </p:spPr>
        </p:pic>
        <p:pic>
          <p:nvPicPr>
            <p:cNvPr id="18" name="그림 18">
              <a:extLst>
                <a:ext uri="{FF2B5EF4-FFF2-40B4-BE49-F238E27FC236}">
                  <a16:creationId xmlns:a16="http://schemas.microsoft.com/office/drawing/2014/main" id="{6E204641-BA83-7A8B-EB31-672BC3015827}"/>
                </a:ext>
              </a:extLst>
            </p:cNvPr>
            <p:cNvPicPr>
              <a:picLocks noChangeAspect="1"/>
            </p:cNvPicPr>
            <p:nvPr/>
          </p:nvPicPr>
          <p:blipFill>
            <a:blip r:embed="rId4"/>
            <a:stretch>
              <a:fillRect/>
            </a:stretch>
          </p:blipFill>
          <p:spPr>
            <a:xfrm>
              <a:off x="2323074" y="4685631"/>
              <a:ext cx="905479" cy="911267"/>
            </a:xfrm>
            <a:prstGeom prst="rect">
              <a:avLst/>
            </a:prstGeom>
          </p:spPr>
        </p:pic>
        <p:grpSp>
          <p:nvGrpSpPr>
            <p:cNvPr id="22" name="그룹 21">
              <a:extLst>
                <a:ext uri="{FF2B5EF4-FFF2-40B4-BE49-F238E27FC236}">
                  <a16:creationId xmlns:a16="http://schemas.microsoft.com/office/drawing/2014/main" id="{9E3CA17A-5E03-7122-0FE6-33CA2866CABE}"/>
                </a:ext>
              </a:extLst>
            </p:cNvPr>
            <p:cNvGrpSpPr/>
            <p:nvPr/>
          </p:nvGrpSpPr>
          <p:grpSpPr>
            <a:xfrm>
              <a:off x="3739763" y="4770456"/>
              <a:ext cx="1528402" cy="738249"/>
              <a:chOff x="9253872" y="4497066"/>
              <a:chExt cx="2345820" cy="1177893"/>
            </a:xfrm>
          </p:grpSpPr>
          <p:pic>
            <p:nvPicPr>
              <p:cNvPr id="17" name="그림 17" descr="텍스트이(가) 표시된 사진&#10;&#10;자동 생성된 설명">
                <a:extLst>
                  <a:ext uri="{FF2B5EF4-FFF2-40B4-BE49-F238E27FC236}">
                    <a16:creationId xmlns:a16="http://schemas.microsoft.com/office/drawing/2014/main" id="{9A342647-4283-99AC-1ADD-7BF8FC52378A}"/>
                  </a:ext>
                </a:extLst>
              </p:cNvPr>
              <p:cNvPicPr>
                <a:picLocks noChangeAspect="1"/>
              </p:cNvPicPr>
              <p:nvPr/>
            </p:nvPicPr>
            <p:blipFill rotWithShape="1">
              <a:blip r:embed="rId5"/>
              <a:srcRect r="35974" b="6667"/>
              <a:stretch/>
            </p:blipFill>
            <p:spPr>
              <a:xfrm>
                <a:off x="9253872" y="4497066"/>
                <a:ext cx="2345820" cy="817659"/>
              </a:xfrm>
              <a:prstGeom prst="rect">
                <a:avLst/>
              </a:prstGeom>
            </p:spPr>
          </p:pic>
          <p:pic>
            <p:nvPicPr>
              <p:cNvPr id="21" name="그림 17" descr="텍스트이(가) 표시된 사진&#10;&#10;자동 생성된 설명">
                <a:extLst>
                  <a:ext uri="{FF2B5EF4-FFF2-40B4-BE49-F238E27FC236}">
                    <a16:creationId xmlns:a16="http://schemas.microsoft.com/office/drawing/2014/main" id="{FC98813E-7820-44A9-D590-BAA3C9E79B62}"/>
                  </a:ext>
                </a:extLst>
              </p:cNvPr>
              <p:cNvPicPr>
                <a:picLocks noChangeAspect="1"/>
              </p:cNvPicPr>
              <p:nvPr/>
            </p:nvPicPr>
            <p:blipFill rotWithShape="1">
              <a:blip r:embed="rId5"/>
              <a:srcRect l="64706" r="336"/>
              <a:stretch/>
            </p:blipFill>
            <p:spPr>
              <a:xfrm>
                <a:off x="10154418" y="4857299"/>
                <a:ext cx="1440365" cy="817660"/>
              </a:xfrm>
              <a:prstGeom prst="rect">
                <a:avLst/>
              </a:prstGeom>
            </p:spPr>
          </p:pic>
        </p:grpSp>
      </p:grpSp>
      <p:sp>
        <p:nvSpPr>
          <p:cNvPr id="4" name="직사각형 3">
            <a:extLst>
              <a:ext uri="{FF2B5EF4-FFF2-40B4-BE49-F238E27FC236}">
                <a16:creationId xmlns:a16="http://schemas.microsoft.com/office/drawing/2014/main" id="{4EB87875-534B-212D-098D-D58303D6D2C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8561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dirty="0"/>
              <a:t>Methodology</a:t>
            </a:r>
            <a:endParaRPr lang="ko-KR" altLang="en-US" dirty="0"/>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p:txBody>
          <a:bodyPr/>
          <a:lstStyle/>
          <a:p>
            <a:r>
              <a:rPr lang="en-US" dirty="0">
                <a:latin typeface="Franklin Gothic Demi Cond"/>
              </a:rPr>
              <a:t>💡 </a:t>
            </a:r>
            <a:r>
              <a:rPr lang="en-US" dirty="0">
                <a:latin typeface="Franklin Gothic Demi Cond"/>
                <a:ea typeface="돋움"/>
              </a:rPr>
              <a:t>Train/Test </a:t>
            </a:r>
            <a:r>
              <a:rPr lang="en-US" altLang="ko-KR" dirty="0">
                <a:latin typeface="Franklin Gothic Demi Cond"/>
                <a:ea typeface="돋움"/>
              </a:rPr>
              <a:t>Dataset</a:t>
            </a:r>
            <a:endParaRPr lang="ko-KR" altLang="en-US" dirty="0">
              <a:latin typeface="Franklin Gothic Demi Cond"/>
              <a:ea typeface="돋움"/>
            </a:endParaRPr>
          </a:p>
        </p:txBody>
      </p:sp>
      <p:sp>
        <p:nvSpPr>
          <p:cNvPr id="4" name="텍스트 개체 틀 3">
            <a:extLst>
              <a:ext uri="{FF2B5EF4-FFF2-40B4-BE49-F238E27FC236}">
                <a16:creationId xmlns:a16="http://schemas.microsoft.com/office/drawing/2014/main" id="{C2B201BB-8AC8-511E-25F8-2FF02C5BF337}"/>
              </a:ext>
            </a:extLst>
          </p:cNvPr>
          <p:cNvSpPr>
            <a:spLocks noGrp="1"/>
          </p:cNvSpPr>
          <p:nvPr>
            <p:ph type="body" sz="quarter" idx="14"/>
          </p:nvPr>
        </p:nvSpPr>
        <p:spPr>
          <a:xfrm>
            <a:off x="1117214" y="1848067"/>
            <a:ext cx="4770275" cy="682542"/>
          </a:xfrm>
        </p:spPr>
        <p:txBody>
          <a:bodyPr>
            <a:normAutofit/>
          </a:bodyPr>
          <a:lstStyle/>
          <a:p>
            <a:r>
              <a:rPr lang="en-US" altLang="ko-KR" sz="2400"/>
              <a:t>Coyote vs Non-coyote(dog, chicken…)</a:t>
            </a:r>
            <a:endParaRPr lang="ko-KR" altLang="en-US" sz="2400"/>
          </a:p>
          <a:p>
            <a:endParaRPr lang="ko-KR" altLang="en-US" sz="2400"/>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9</a:t>
            </a:fld>
            <a:endParaRPr lang="en-US"/>
          </a:p>
        </p:txBody>
      </p:sp>
      <p:graphicFrame>
        <p:nvGraphicFramePr>
          <p:cNvPr id="7" name="표 6">
            <a:extLst>
              <a:ext uri="{FF2B5EF4-FFF2-40B4-BE49-F238E27FC236}">
                <a16:creationId xmlns:a16="http://schemas.microsoft.com/office/drawing/2014/main" id="{4E7C033C-4302-60F4-DA3F-81E5FCD25BD3}"/>
              </a:ext>
            </a:extLst>
          </p:cNvPr>
          <p:cNvGraphicFramePr>
            <a:graphicFrameLocks noGrp="1"/>
          </p:cNvGraphicFramePr>
          <p:nvPr>
            <p:extLst>
              <p:ext uri="{D42A27DB-BD31-4B8C-83A1-F6EECF244321}">
                <p14:modId xmlns:p14="http://schemas.microsoft.com/office/powerpoint/2010/main" val="4143830096"/>
              </p:ext>
            </p:extLst>
          </p:nvPr>
        </p:nvGraphicFramePr>
        <p:xfrm>
          <a:off x="1498919" y="2491139"/>
          <a:ext cx="2628282" cy="1870083"/>
        </p:xfrm>
        <a:graphic>
          <a:graphicData uri="http://schemas.openxmlformats.org/drawingml/2006/table">
            <a:tbl>
              <a:tblPr firstRow="1" bandRow="1">
                <a:tableStyleId>{5C22544A-7EE6-4342-B048-85BDC9FD1C3A}</a:tableStyleId>
              </a:tblPr>
              <a:tblGrid>
                <a:gridCol w="1314141">
                  <a:extLst>
                    <a:ext uri="{9D8B030D-6E8A-4147-A177-3AD203B41FA5}">
                      <a16:colId xmlns:a16="http://schemas.microsoft.com/office/drawing/2014/main" val="4281560626"/>
                    </a:ext>
                  </a:extLst>
                </a:gridCol>
                <a:gridCol w="1314141">
                  <a:extLst>
                    <a:ext uri="{9D8B030D-6E8A-4147-A177-3AD203B41FA5}">
                      <a16:colId xmlns:a16="http://schemas.microsoft.com/office/drawing/2014/main" val="246198845"/>
                    </a:ext>
                  </a:extLst>
                </a:gridCol>
              </a:tblGrid>
              <a:tr h="623361">
                <a:tc>
                  <a:txBody>
                    <a:bodyPr/>
                    <a:lstStyle/>
                    <a:p>
                      <a:pPr algn="ctr"/>
                      <a:r>
                        <a:rPr lang="af-ZA">
                          <a:effectLst/>
                        </a:rPr>
                        <a:t>coyote</a:t>
                      </a:r>
                    </a:p>
                  </a:txBody>
                  <a:tcPr marL="0" marR="0" marT="0" marB="0" anchor="ctr">
                    <a:solidFill>
                      <a:schemeClr val="tx2"/>
                    </a:solidFill>
                  </a:tcPr>
                </a:tc>
                <a:tc>
                  <a:txBody>
                    <a:bodyPr/>
                    <a:lstStyle/>
                    <a:p>
                      <a:pPr algn="ctr"/>
                      <a:r>
                        <a:rPr lang="en-US" altLang="ko-KR" b="0">
                          <a:effectLst/>
                        </a:rPr>
                        <a:t>586</a:t>
                      </a:r>
                    </a:p>
                  </a:txBody>
                  <a:tcPr marL="0" marR="0" marT="0" marB="0" anchor="ctr">
                    <a:solidFill>
                      <a:schemeClr val="tx2"/>
                    </a:solidFill>
                  </a:tcPr>
                </a:tc>
                <a:extLst>
                  <a:ext uri="{0D108BD9-81ED-4DB2-BD59-A6C34878D82A}">
                    <a16:rowId xmlns:a16="http://schemas.microsoft.com/office/drawing/2014/main" val="1225613269"/>
                  </a:ext>
                </a:extLst>
              </a:tr>
              <a:tr h="623361">
                <a:tc>
                  <a:txBody>
                    <a:bodyPr/>
                    <a:lstStyle/>
                    <a:p>
                      <a:pPr algn="ctr"/>
                      <a:r>
                        <a:rPr lang="af-ZA" b="1">
                          <a:effectLst/>
                        </a:rPr>
                        <a:t>dog</a:t>
                      </a:r>
                    </a:p>
                  </a:txBody>
                  <a:tcPr marL="0" marR="0" marT="0" marB="0" anchor="ctr"/>
                </a:tc>
                <a:tc>
                  <a:txBody>
                    <a:bodyPr/>
                    <a:lstStyle/>
                    <a:p>
                      <a:pPr algn="ctr"/>
                      <a:r>
                        <a:rPr lang="en-US" altLang="ko-KR" b="0"/>
                        <a:t>480</a:t>
                      </a:r>
                    </a:p>
                  </a:txBody>
                  <a:tcPr marL="0" marR="0" marT="0" marB="0" anchor="ctr"/>
                </a:tc>
                <a:extLst>
                  <a:ext uri="{0D108BD9-81ED-4DB2-BD59-A6C34878D82A}">
                    <a16:rowId xmlns:a16="http://schemas.microsoft.com/office/drawing/2014/main" val="2141796871"/>
                  </a:ext>
                </a:extLst>
              </a:tr>
              <a:tr h="623361">
                <a:tc>
                  <a:txBody>
                    <a:bodyPr/>
                    <a:lstStyle/>
                    <a:p>
                      <a:pPr algn="ctr"/>
                      <a:r>
                        <a:rPr lang="af-ZA" b="1">
                          <a:effectLst/>
                        </a:rPr>
                        <a:t>chicken</a:t>
                      </a:r>
                      <a:endParaRPr lang="af-ZA" b="1" err="1">
                        <a:effectLst/>
                      </a:endParaRPr>
                    </a:p>
                  </a:txBody>
                  <a:tcPr marL="0" marR="0" marT="0" marB="0" anchor="ctr"/>
                </a:tc>
                <a:tc>
                  <a:txBody>
                    <a:bodyPr/>
                    <a:lstStyle/>
                    <a:p>
                      <a:pPr algn="ctr"/>
                      <a:r>
                        <a:rPr lang="en-US" altLang="ko-KR" b="0"/>
                        <a:t>94</a:t>
                      </a:r>
                    </a:p>
                  </a:txBody>
                  <a:tcPr marL="0" marR="0" marT="0" marB="0" anchor="ctr"/>
                </a:tc>
                <a:extLst>
                  <a:ext uri="{0D108BD9-81ED-4DB2-BD59-A6C34878D82A}">
                    <a16:rowId xmlns:a16="http://schemas.microsoft.com/office/drawing/2014/main" val="1617537261"/>
                  </a:ext>
                </a:extLst>
              </a:tr>
            </a:tbl>
          </a:graphicData>
        </a:graphic>
      </p:graphicFrame>
      <p:sp>
        <p:nvSpPr>
          <p:cNvPr id="9" name="TextBox 8">
            <a:extLst>
              <a:ext uri="{FF2B5EF4-FFF2-40B4-BE49-F238E27FC236}">
                <a16:creationId xmlns:a16="http://schemas.microsoft.com/office/drawing/2014/main" id="{5C9786BC-09C3-C467-0863-A308121E6404}"/>
              </a:ext>
            </a:extLst>
          </p:cNvPr>
          <p:cNvSpPr txBox="1"/>
          <p:nvPr/>
        </p:nvSpPr>
        <p:spPr>
          <a:xfrm>
            <a:off x="1953541" y="4374989"/>
            <a:ext cx="1787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err="1">
                <a:solidFill>
                  <a:schemeClr val="bg1"/>
                </a:solidFill>
                <a:ea typeface="돋움"/>
              </a:rPr>
              <a:t>Train</a:t>
            </a:r>
            <a:r>
              <a:rPr lang="ko-KR" altLang="en-US" b="1" dirty="0">
                <a:solidFill>
                  <a:schemeClr val="bg1"/>
                </a:solidFill>
                <a:ea typeface="돋움"/>
              </a:rPr>
              <a:t> </a:t>
            </a:r>
            <a:r>
              <a:rPr lang="ko-KR" altLang="en-US" b="1" dirty="0" err="1">
                <a:solidFill>
                  <a:schemeClr val="bg1"/>
                </a:solidFill>
                <a:ea typeface="돋움"/>
              </a:rPr>
              <a:t>data</a:t>
            </a:r>
            <a:r>
              <a:rPr lang="ko-KR" altLang="en-US" b="1" dirty="0">
                <a:solidFill>
                  <a:schemeClr val="bg1"/>
                </a:solidFill>
                <a:ea typeface="돋움"/>
              </a:rPr>
              <a:t>(8</a:t>
            </a:r>
            <a:r>
              <a:rPr lang="en-US" altLang="ko-KR" b="1" dirty="0">
                <a:solidFill>
                  <a:schemeClr val="bg1"/>
                </a:solidFill>
                <a:ea typeface="돋움"/>
              </a:rPr>
              <a:t>0%</a:t>
            </a:r>
            <a:r>
              <a:rPr lang="ko-KR" altLang="en-US" b="1" dirty="0">
                <a:solidFill>
                  <a:schemeClr val="bg1"/>
                </a:solidFill>
                <a:ea typeface="돋움"/>
              </a:rPr>
              <a:t>)</a:t>
            </a:r>
            <a:endParaRPr lang="ko-KR" b="1" dirty="0">
              <a:solidFill>
                <a:schemeClr val="bg1"/>
              </a:solidFill>
              <a:ea typeface="돋움"/>
            </a:endParaRPr>
          </a:p>
        </p:txBody>
      </p:sp>
      <p:sp>
        <p:nvSpPr>
          <p:cNvPr id="12" name="TextBox 11">
            <a:extLst>
              <a:ext uri="{FF2B5EF4-FFF2-40B4-BE49-F238E27FC236}">
                <a16:creationId xmlns:a16="http://schemas.microsoft.com/office/drawing/2014/main" id="{84B4B319-D8DA-2852-C243-3FD91FC1717F}"/>
              </a:ext>
            </a:extLst>
          </p:cNvPr>
          <p:cNvSpPr txBox="1"/>
          <p:nvPr/>
        </p:nvSpPr>
        <p:spPr>
          <a:xfrm>
            <a:off x="5681000" y="4361222"/>
            <a:ext cx="1583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err="1">
                <a:solidFill>
                  <a:schemeClr val="bg1"/>
                </a:solidFill>
                <a:ea typeface="돋움"/>
              </a:rPr>
              <a:t>Test</a:t>
            </a:r>
            <a:r>
              <a:rPr lang="ko-KR" altLang="en-US" b="1" dirty="0">
                <a:solidFill>
                  <a:schemeClr val="bg1"/>
                </a:solidFill>
                <a:ea typeface="돋움"/>
              </a:rPr>
              <a:t> </a:t>
            </a:r>
            <a:r>
              <a:rPr lang="ko-KR" altLang="en-US" b="1" dirty="0" err="1">
                <a:solidFill>
                  <a:schemeClr val="bg1"/>
                </a:solidFill>
                <a:ea typeface="돋움"/>
              </a:rPr>
              <a:t>data</a:t>
            </a:r>
            <a:r>
              <a:rPr lang="ko-KR" altLang="en-US" b="1" dirty="0">
                <a:solidFill>
                  <a:schemeClr val="bg1"/>
                </a:solidFill>
                <a:ea typeface="돋움"/>
              </a:rPr>
              <a:t>(2</a:t>
            </a:r>
            <a:r>
              <a:rPr lang="en-US" altLang="ko-KR" b="1" dirty="0">
                <a:solidFill>
                  <a:schemeClr val="bg1"/>
                </a:solidFill>
                <a:ea typeface="돋움"/>
              </a:rPr>
              <a:t>0%</a:t>
            </a:r>
            <a:r>
              <a:rPr lang="ko-KR" altLang="en-US" b="1" dirty="0">
                <a:solidFill>
                  <a:schemeClr val="bg1"/>
                </a:solidFill>
                <a:ea typeface="돋움"/>
              </a:rPr>
              <a:t>)</a:t>
            </a:r>
          </a:p>
        </p:txBody>
      </p:sp>
      <p:sp>
        <p:nvSpPr>
          <p:cNvPr id="10" name="TextBox 9">
            <a:extLst>
              <a:ext uri="{FF2B5EF4-FFF2-40B4-BE49-F238E27FC236}">
                <a16:creationId xmlns:a16="http://schemas.microsoft.com/office/drawing/2014/main" id="{AC847CD9-3BD8-6799-09A7-7F4B5BC46EB8}"/>
              </a:ext>
            </a:extLst>
          </p:cNvPr>
          <p:cNvSpPr txBox="1"/>
          <p:nvPr/>
        </p:nvSpPr>
        <p:spPr>
          <a:xfrm>
            <a:off x="176083" y="3533745"/>
            <a:ext cx="12832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1400" err="1">
                <a:ea typeface="돋움"/>
              </a:rPr>
              <a:t>Non-coyote</a:t>
            </a:r>
            <a:endParaRPr lang="ko-KR" altLang="en-US" sz="1400">
              <a:ea typeface="돋움"/>
            </a:endParaRPr>
          </a:p>
        </p:txBody>
      </p:sp>
      <p:sp>
        <p:nvSpPr>
          <p:cNvPr id="13" name="왼쪽 대괄호 12">
            <a:extLst>
              <a:ext uri="{FF2B5EF4-FFF2-40B4-BE49-F238E27FC236}">
                <a16:creationId xmlns:a16="http://schemas.microsoft.com/office/drawing/2014/main" id="{F58DE495-6D1E-9BF4-F123-00F2C0428C05}"/>
              </a:ext>
            </a:extLst>
          </p:cNvPr>
          <p:cNvSpPr/>
          <p:nvPr/>
        </p:nvSpPr>
        <p:spPr>
          <a:xfrm>
            <a:off x="1205020" y="3220921"/>
            <a:ext cx="150574" cy="91713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aphicFrame>
        <p:nvGraphicFramePr>
          <p:cNvPr id="14" name="표 13">
            <a:extLst>
              <a:ext uri="{FF2B5EF4-FFF2-40B4-BE49-F238E27FC236}">
                <a16:creationId xmlns:a16="http://schemas.microsoft.com/office/drawing/2014/main" id="{CEBF154A-C649-F3A7-5950-ACD6A126C11E}"/>
              </a:ext>
            </a:extLst>
          </p:cNvPr>
          <p:cNvGraphicFramePr>
            <a:graphicFrameLocks noGrp="1"/>
          </p:cNvGraphicFramePr>
          <p:nvPr>
            <p:extLst>
              <p:ext uri="{D42A27DB-BD31-4B8C-83A1-F6EECF244321}">
                <p14:modId xmlns:p14="http://schemas.microsoft.com/office/powerpoint/2010/main" val="2494344737"/>
              </p:ext>
            </p:extLst>
          </p:nvPr>
        </p:nvGraphicFramePr>
        <p:xfrm>
          <a:off x="5092197" y="2470234"/>
          <a:ext cx="2628282" cy="1870083"/>
        </p:xfrm>
        <a:graphic>
          <a:graphicData uri="http://schemas.openxmlformats.org/drawingml/2006/table">
            <a:tbl>
              <a:tblPr firstRow="1" bandRow="1">
                <a:tableStyleId>{5C22544A-7EE6-4342-B048-85BDC9FD1C3A}</a:tableStyleId>
              </a:tblPr>
              <a:tblGrid>
                <a:gridCol w="1314141">
                  <a:extLst>
                    <a:ext uri="{9D8B030D-6E8A-4147-A177-3AD203B41FA5}">
                      <a16:colId xmlns:a16="http://schemas.microsoft.com/office/drawing/2014/main" val="4281560626"/>
                    </a:ext>
                  </a:extLst>
                </a:gridCol>
                <a:gridCol w="1314141">
                  <a:extLst>
                    <a:ext uri="{9D8B030D-6E8A-4147-A177-3AD203B41FA5}">
                      <a16:colId xmlns:a16="http://schemas.microsoft.com/office/drawing/2014/main" val="246198845"/>
                    </a:ext>
                  </a:extLst>
                </a:gridCol>
              </a:tblGrid>
              <a:tr h="623361">
                <a:tc>
                  <a:txBody>
                    <a:bodyPr/>
                    <a:lstStyle/>
                    <a:p>
                      <a:pPr algn="ctr"/>
                      <a:r>
                        <a:rPr lang="af-ZA">
                          <a:effectLst/>
                        </a:rPr>
                        <a:t>coyote</a:t>
                      </a:r>
                    </a:p>
                  </a:txBody>
                  <a:tcPr marL="0" marR="0" marT="0" marB="0" anchor="ctr">
                    <a:solidFill>
                      <a:schemeClr val="tx2"/>
                    </a:solidFill>
                  </a:tcPr>
                </a:tc>
                <a:tc>
                  <a:txBody>
                    <a:bodyPr/>
                    <a:lstStyle/>
                    <a:p>
                      <a:pPr algn="ctr"/>
                      <a:r>
                        <a:rPr lang="en-US" altLang="ko-KR" b="0">
                          <a:effectLst/>
                        </a:rPr>
                        <a:t>134</a:t>
                      </a:r>
                    </a:p>
                  </a:txBody>
                  <a:tcPr marL="0" marR="0" marT="0" marB="0" anchor="ctr">
                    <a:solidFill>
                      <a:schemeClr val="tx2"/>
                    </a:solidFill>
                  </a:tcPr>
                </a:tc>
                <a:extLst>
                  <a:ext uri="{0D108BD9-81ED-4DB2-BD59-A6C34878D82A}">
                    <a16:rowId xmlns:a16="http://schemas.microsoft.com/office/drawing/2014/main" val="1225613269"/>
                  </a:ext>
                </a:extLst>
              </a:tr>
              <a:tr h="623361">
                <a:tc>
                  <a:txBody>
                    <a:bodyPr/>
                    <a:lstStyle/>
                    <a:p>
                      <a:pPr algn="ctr"/>
                      <a:r>
                        <a:rPr lang="af-ZA" b="1">
                          <a:effectLst/>
                        </a:rPr>
                        <a:t>dog</a:t>
                      </a:r>
                    </a:p>
                  </a:txBody>
                  <a:tcPr marL="0" marR="0" marT="0" marB="0" anchor="ctr"/>
                </a:tc>
                <a:tc>
                  <a:txBody>
                    <a:bodyPr/>
                    <a:lstStyle/>
                    <a:p>
                      <a:pPr algn="ctr"/>
                      <a:r>
                        <a:rPr lang="en-US" altLang="ko-KR" b="0"/>
                        <a:t>117</a:t>
                      </a:r>
                    </a:p>
                  </a:txBody>
                  <a:tcPr marL="0" marR="0" marT="0" marB="0" anchor="ctr"/>
                </a:tc>
                <a:extLst>
                  <a:ext uri="{0D108BD9-81ED-4DB2-BD59-A6C34878D82A}">
                    <a16:rowId xmlns:a16="http://schemas.microsoft.com/office/drawing/2014/main" val="2141796871"/>
                  </a:ext>
                </a:extLst>
              </a:tr>
              <a:tr h="623361">
                <a:tc>
                  <a:txBody>
                    <a:bodyPr/>
                    <a:lstStyle/>
                    <a:p>
                      <a:pPr algn="ctr"/>
                      <a:r>
                        <a:rPr lang="af-ZA" b="1">
                          <a:effectLst/>
                        </a:rPr>
                        <a:t>chicken</a:t>
                      </a:r>
                      <a:endParaRPr lang="af-ZA" b="1" err="1">
                        <a:effectLst/>
                      </a:endParaRPr>
                    </a:p>
                  </a:txBody>
                  <a:tcPr marL="0" marR="0" marT="0" marB="0" anchor="ctr"/>
                </a:tc>
                <a:tc>
                  <a:txBody>
                    <a:bodyPr/>
                    <a:lstStyle/>
                    <a:p>
                      <a:pPr algn="ctr"/>
                      <a:r>
                        <a:rPr lang="en-US" altLang="ko-KR" b="0" dirty="0"/>
                        <a:t>29</a:t>
                      </a:r>
                    </a:p>
                  </a:txBody>
                  <a:tcPr marL="0" marR="0" marT="0" marB="0" anchor="ctr"/>
                </a:tc>
                <a:extLst>
                  <a:ext uri="{0D108BD9-81ED-4DB2-BD59-A6C34878D82A}">
                    <a16:rowId xmlns:a16="http://schemas.microsoft.com/office/drawing/2014/main" val="1617537261"/>
                  </a:ext>
                </a:extLst>
              </a:tr>
            </a:tbl>
          </a:graphicData>
        </a:graphic>
      </p:graphicFrame>
      <p:sp>
        <p:nvSpPr>
          <p:cNvPr id="15" name="TextBox 14">
            <a:extLst>
              <a:ext uri="{FF2B5EF4-FFF2-40B4-BE49-F238E27FC236}">
                <a16:creationId xmlns:a16="http://schemas.microsoft.com/office/drawing/2014/main" id="{D9C40456-E772-0E27-950C-3CB8CD130D72}"/>
              </a:ext>
            </a:extLst>
          </p:cNvPr>
          <p:cNvSpPr txBox="1"/>
          <p:nvPr/>
        </p:nvSpPr>
        <p:spPr>
          <a:xfrm>
            <a:off x="-5763986" y="-1159329"/>
            <a:ext cx="586571" cy="1200329"/>
          </a:xfrm>
          <a:prstGeom prst="rect">
            <a:avLst/>
          </a:prstGeom>
          <a:noFill/>
        </p:spPr>
        <p:txBody>
          <a:bodyPr wrap="none" rtlCol="0">
            <a:spAutoFit/>
          </a:bodyPr>
          <a:lstStyle/>
          <a:p>
            <a:r>
              <a:rPr kumimoji="1" lang="en-US" altLang="ko-Kore-KR"/>
              <a:t>134</a:t>
            </a:r>
          </a:p>
          <a:p>
            <a:r>
              <a:rPr kumimoji="1" lang="en-US" altLang="ko-Kore-KR"/>
              <a:t>117</a:t>
            </a:r>
          </a:p>
          <a:p>
            <a:r>
              <a:rPr kumimoji="1" lang="en-US" altLang="ko-Kore-KR"/>
              <a:t>29</a:t>
            </a:r>
          </a:p>
          <a:p>
            <a:endParaRPr kumimoji="1" lang="ko-Kore-KR" altLang="en-US"/>
          </a:p>
        </p:txBody>
      </p:sp>
      <p:sp>
        <p:nvSpPr>
          <p:cNvPr id="17" name="부제목 2">
            <a:extLst>
              <a:ext uri="{FF2B5EF4-FFF2-40B4-BE49-F238E27FC236}">
                <a16:creationId xmlns:a16="http://schemas.microsoft.com/office/drawing/2014/main" id="{7DA73451-F5EB-BC92-3E86-52E129240FD3}"/>
              </a:ext>
            </a:extLst>
          </p:cNvPr>
          <p:cNvSpPr txBox="1">
            <a:spLocks/>
          </p:cNvSpPr>
          <p:nvPr/>
        </p:nvSpPr>
        <p:spPr>
          <a:xfrm>
            <a:off x="1953541" y="5025272"/>
            <a:ext cx="5174784" cy="80534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altLang="ko-KR" u="sng">
                <a:solidFill>
                  <a:schemeClr val="accent1"/>
                </a:solidFill>
                <a:latin typeface="Franklin Gothic Demi Cond"/>
                <a:ea typeface="돋움"/>
              </a:rPr>
              <a:t>TOTAL</a:t>
            </a:r>
          </a:p>
          <a:p>
            <a:pPr algn="ctr"/>
            <a:r>
              <a:rPr lang="en-US" altLang="ko-KR">
                <a:latin typeface="Franklin Gothic Demi Cond"/>
                <a:ea typeface="돋움"/>
              </a:rPr>
              <a:t>Coyote : 720        Dog : 597        Chicken : 123</a:t>
            </a:r>
            <a:endParaRPr lang="ko-KR" altLang="en-US"/>
          </a:p>
        </p:txBody>
      </p:sp>
      <p:sp>
        <p:nvSpPr>
          <p:cNvPr id="16" name="모서리가 둥근 직사각형 15">
            <a:extLst>
              <a:ext uri="{FF2B5EF4-FFF2-40B4-BE49-F238E27FC236}">
                <a16:creationId xmlns:a16="http://schemas.microsoft.com/office/drawing/2014/main" id="{4A092CE6-8A03-723C-CECF-6E0F079D4BB1}"/>
              </a:ext>
            </a:extLst>
          </p:cNvPr>
          <p:cNvSpPr/>
          <p:nvPr/>
        </p:nvSpPr>
        <p:spPr>
          <a:xfrm>
            <a:off x="1953541" y="4961082"/>
            <a:ext cx="5252789" cy="933731"/>
          </a:xfrm>
          <a:prstGeom prst="roundRect">
            <a:avLst>
              <a:gd name="adj" fmla="val 1317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직사각형 4">
            <a:extLst>
              <a:ext uri="{FF2B5EF4-FFF2-40B4-BE49-F238E27FC236}">
                <a16:creationId xmlns:a16="http://schemas.microsoft.com/office/drawing/2014/main" id="{6D8386FA-C5EF-0D86-5F67-9F6CAC656E39}"/>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5409986"/>
      </p:ext>
    </p:extLst>
  </p:cSld>
  <p:clrMapOvr>
    <a:masterClrMapping/>
  </p:clrMapOvr>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1246</TotalTime>
  <Words>1438</Words>
  <Application>Microsoft Office PowerPoint</Application>
  <PresentationFormat>화면 슬라이드 쇼(4:3)</PresentationFormat>
  <Paragraphs>420</Paragraphs>
  <Slides>22</Slides>
  <Notes>20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22</vt:i4>
      </vt:variant>
    </vt:vector>
  </HeadingPairs>
  <TitlesOfParts>
    <vt:vector size="35" baseType="lpstr">
      <vt:lpstr>Acumin Pro</vt:lpstr>
      <vt:lpstr>Arial,Sans-Serif</vt:lpstr>
      <vt:lpstr>돋움</vt:lpstr>
      <vt:lpstr>맑은 고딕</vt:lpstr>
      <vt:lpstr>Arial</vt:lpstr>
      <vt:lpstr>Calibri</vt:lpstr>
      <vt:lpstr>Franklin Gothic Book</vt:lpstr>
      <vt:lpstr>Franklin Gothic Demi Cond</vt:lpstr>
      <vt:lpstr>Franklin Gothic Medium</vt:lpstr>
      <vt:lpstr>Franklin Gothic Medium Cond</vt:lpstr>
      <vt:lpstr>Impact</vt:lpstr>
      <vt:lpstr>Wingdings</vt:lpstr>
      <vt:lpstr>Parcel</vt:lpstr>
      <vt:lpstr>Deep Learning Based Feature Extraction Methods for Coyote Howling Detection </vt:lpstr>
      <vt:lpstr>CONTENTS</vt:lpstr>
      <vt:lpstr>Team Member</vt:lpstr>
      <vt:lpstr>Introduction</vt:lpstr>
      <vt:lpstr>Introduction</vt:lpstr>
      <vt:lpstr>Introduction</vt:lpstr>
      <vt:lpstr>Introduction</vt:lpstr>
      <vt:lpstr>Methodology</vt:lpstr>
      <vt:lpstr>Methodology</vt:lpstr>
      <vt:lpstr>Methodology</vt:lpstr>
      <vt:lpstr>Methodology</vt:lpstr>
      <vt:lpstr>Methodology</vt:lpstr>
      <vt:lpstr>Methodology</vt:lpstr>
      <vt:lpstr>Methodology</vt:lpstr>
      <vt:lpstr>Methodology</vt:lpstr>
      <vt:lpstr>Experiment Result</vt:lpstr>
      <vt:lpstr>Contribution</vt:lpstr>
      <vt:lpstr>Process</vt:lpstr>
      <vt:lpstr>Process</vt:lpstr>
      <vt:lpstr>References</vt:lpstr>
      <vt:lpstr>Q &amp; 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이예진</cp:lastModifiedBy>
  <cp:revision>30</cp:revision>
  <dcterms:created xsi:type="dcterms:W3CDTF">2020-02-06T20:42:06Z</dcterms:created>
  <dcterms:modified xsi:type="dcterms:W3CDTF">2022-10-26T23:56:53Z</dcterms:modified>
  <cp:category/>
</cp:coreProperties>
</file>